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438D25-AB82-B7F4-115E-373611A2B5B5}"/>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LID4096"/>
          </a:p>
        </p:txBody>
      </p:sp>
      <p:sp>
        <p:nvSpPr>
          <p:cNvPr id="3" name="Подзаголовок 2">
            <a:extLst>
              <a:ext uri="{FF2B5EF4-FFF2-40B4-BE49-F238E27FC236}">
                <a16:creationId xmlns:a16="http://schemas.microsoft.com/office/drawing/2014/main" id="{B5BF0684-E4F3-0E35-D4DB-5B2D8ED71E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LID4096"/>
          </a:p>
        </p:txBody>
      </p:sp>
      <p:sp>
        <p:nvSpPr>
          <p:cNvPr id="4" name="Дата 3">
            <a:extLst>
              <a:ext uri="{FF2B5EF4-FFF2-40B4-BE49-F238E27FC236}">
                <a16:creationId xmlns:a16="http://schemas.microsoft.com/office/drawing/2014/main" id="{F92479EE-AADB-E870-07B2-F9539C3C2D39}"/>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5" name="Нижний колонтитул 4">
            <a:extLst>
              <a:ext uri="{FF2B5EF4-FFF2-40B4-BE49-F238E27FC236}">
                <a16:creationId xmlns:a16="http://schemas.microsoft.com/office/drawing/2014/main" id="{09C3E25B-2CC5-C322-4527-AC7F9AF89B5A}"/>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02C4DBF1-90F4-6595-1856-522F44BF51E6}"/>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3299716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DFD6F0-02C4-BE2F-5F9F-4700AB31EFD9}"/>
              </a:ext>
            </a:extLst>
          </p:cNvPr>
          <p:cNvSpPr>
            <a:spLocks noGrp="1"/>
          </p:cNvSpPr>
          <p:nvPr>
            <p:ph type="title"/>
          </p:nvPr>
        </p:nvSpPr>
        <p:spPr/>
        <p:txBody>
          <a:bodyPr/>
          <a:lstStyle/>
          <a:p>
            <a:r>
              <a:rPr lang="ru-RU"/>
              <a:t>Образец заголовка</a:t>
            </a:r>
            <a:endParaRPr lang="LID4096"/>
          </a:p>
        </p:txBody>
      </p:sp>
      <p:sp>
        <p:nvSpPr>
          <p:cNvPr id="3" name="Вертикальный текст 2">
            <a:extLst>
              <a:ext uri="{FF2B5EF4-FFF2-40B4-BE49-F238E27FC236}">
                <a16:creationId xmlns:a16="http://schemas.microsoft.com/office/drawing/2014/main" id="{D0148FAC-A28C-84C0-95B1-F1B1729D2E2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A35DD6D6-75F4-7EA9-41BD-BDE33CEB6EC6}"/>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5" name="Нижний колонтитул 4">
            <a:extLst>
              <a:ext uri="{FF2B5EF4-FFF2-40B4-BE49-F238E27FC236}">
                <a16:creationId xmlns:a16="http://schemas.microsoft.com/office/drawing/2014/main" id="{ABBBE1B2-866F-C5B5-3BD2-BF1184EC8FF9}"/>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B2D4F386-DEEA-1F41-A1CB-7DB2194D12C7}"/>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3859696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FCABD1E-5D3A-A7BF-DBBC-03206383492B}"/>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LID4096"/>
          </a:p>
        </p:txBody>
      </p:sp>
      <p:sp>
        <p:nvSpPr>
          <p:cNvPr id="3" name="Вертикальный текст 2">
            <a:extLst>
              <a:ext uri="{FF2B5EF4-FFF2-40B4-BE49-F238E27FC236}">
                <a16:creationId xmlns:a16="http://schemas.microsoft.com/office/drawing/2014/main" id="{E3F00065-2CCE-CA7F-E83E-BD7B07D56D0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05582726-6B8B-7DD7-9EB7-4DA3AB185F95}"/>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5" name="Нижний колонтитул 4">
            <a:extLst>
              <a:ext uri="{FF2B5EF4-FFF2-40B4-BE49-F238E27FC236}">
                <a16:creationId xmlns:a16="http://schemas.microsoft.com/office/drawing/2014/main" id="{D26A8C5D-DF9C-9D1B-7D93-E34C128A967A}"/>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F317C3DD-108F-9561-053D-0642CD84086A}"/>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1796783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C8F85B-D43D-0CA1-FF92-D1B8C81FE7A6}"/>
              </a:ext>
            </a:extLst>
          </p:cNvPr>
          <p:cNvSpPr>
            <a:spLocks noGrp="1"/>
          </p:cNvSpPr>
          <p:nvPr>
            <p:ph type="title"/>
          </p:nvPr>
        </p:nvSpPr>
        <p:spPr/>
        <p:txBody>
          <a:bodyPr/>
          <a:lstStyle/>
          <a:p>
            <a:r>
              <a:rPr lang="ru-RU"/>
              <a:t>Образец заголовка</a:t>
            </a:r>
            <a:endParaRPr lang="LID4096"/>
          </a:p>
        </p:txBody>
      </p:sp>
      <p:sp>
        <p:nvSpPr>
          <p:cNvPr id="3" name="Объект 2">
            <a:extLst>
              <a:ext uri="{FF2B5EF4-FFF2-40B4-BE49-F238E27FC236}">
                <a16:creationId xmlns:a16="http://schemas.microsoft.com/office/drawing/2014/main" id="{EC73B91C-C1D8-D337-050C-B5F655E8DCE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B0E86F80-C6BC-B861-F157-4193778E9127}"/>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5" name="Нижний колонтитул 4">
            <a:extLst>
              <a:ext uri="{FF2B5EF4-FFF2-40B4-BE49-F238E27FC236}">
                <a16:creationId xmlns:a16="http://schemas.microsoft.com/office/drawing/2014/main" id="{9A10F4BC-67D2-5ADB-7C14-1EA88985602C}"/>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F5836EA9-7ACA-FC50-FE38-2BC70FAA5930}"/>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1487146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EE8D40-5A68-210C-1030-62868C5370D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LID4096"/>
          </a:p>
        </p:txBody>
      </p:sp>
      <p:sp>
        <p:nvSpPr>
          <p:cNvPr id="3" name="Текст 2">
            <a:extLst>
              <a:ext uri="{FF2B5EF4-FFF2-40B4-BE49-F238E27FC236}">
                <a16:creationId xmlns:a16="http://schemas.microsoft.com/office/drawing/2014/main" id="{F2C63B9D-D766-5DAB-4B5C-3911D3B833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CEC6C86-BAA1-1BCE-A62F-C1659472BA62}"/>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5" name="Нижний колонтитул 4">
            <a:extLst>
              <a:ext uri="{FF2B5EF4-FFF2-40B4-BE49-F238E27FC236}">
                <a16:creationId xmlns:a16="http://schemas.microsoft.com/office/drawing/2014/main" id="{8311220F-7990-D20E-53E4-7A29B2BF0D27}"/>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1385A5AD-272A-AD09-6C5E-92BCD462FCA0}"/>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142872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4B2FAE-A4C1-2053-0D3E-1AA021EF9720}"/>
              </a:ext>
            </a:extLst>
          </p:cNvPr>
          <p:cNvSpPr>
            <a:spLocks noGrp="1"/>
          </p:cNvSpPr>
          <p:nvPr>
            <p:ph type="title"/>
          </p:nvPr>
        </p:nvSpPr>
        <p:spPr/>
        <p:txBody>
          <a:bodyPr/>
          <a:lstStyle/>
          <a:p>
            <a:r>
              <a:rPr lang="ru-RU"/>
              <a:t>Образец заголовка</a:t>
            </a:r>
            <a:endParaRPr lang="LID4096"/>
          </a:p>
        </p:txBody>
      </p:sp>
      <p:sp>
        <p:nvSpPr>
          <p:cNvPr id="3" name="Объект 2">
            <a:extLst>
              <a:ext uri="{FF2B5EF4-FFF2-40B4-BE49-F238E27FC236}">
                <a16:creationId xmlns:a16="http://schemas.microsoft.com/office/drawing/2014/main" id="{A6E0252A-450F-54EB-EAEA-9E43EFBFECD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Объект 3">
            <a:extLst>
              <a:ext uri="{FF2B5EF4-FFF2-40B4-BE49-F238E27FC236}">
                <a16:creationId xmlns:a16="http://schemas.microsoft.com/office/drawing/2014/main" id="{A2D9C3C5-AA5B-E99B-C2C0-21059DBC48C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5" name="Дата 4">
            <a:extLst>
              <a:ext uri="{FF2B5EF4-FFF2-40B4-BE49-F238E27FC236}">
                <a16:creationId xmlns:a16="http://schemas.microsoft.com/office/drawing/2014/main" id="{385E9F2F-DB3F-932C-63F8-EB2D0536A8F0}"/>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6" name="Нижний колонтитул 5">
            <a:extLst>
              <a:ext uri="{FF2B5EF4-FFF2-40B4-BE49-F238E27FC236}">
                <a16:creationId xmlns:a16="http://schemas.microsoft.com/office/drawing/2014/main" id="{65907F74-4738-9712-C645-53BBF6218FA0}"/>
              </a:ext>
            </a:extLst>
          </p:cNvPr>
          <p:cNvSpPr>
            <a:spLocks noGrp="1"/>
          </p:cNvSpPr>
          <p:nvPr>
            <p:ph type="ftr" sz="quarter" idx="11"/>
          </p:nvPr>
        </p:nvSpPr>
        <p:spPr/>
        <p:txBody>
          <a:bodyPr/>
          <a:lstStyle/>
          <a:p>
            <a:endParaRPr lang="LID4096"/>
          </a:p>
        </p:txBody>
      </p:sp>
      <p:sp>
        <p:nvSpPr>
          <p:cNvPr id="7" name="Номер слайда 6">
            <a:extLst>
              <a:ext uri="{FF2B5EF4-FFF2-40B4-BE49-F238E27FC236}">
                <a16:creationId xmlns:a16="http://schemas.microsoft.com/office/drawing/2014/main" id="{1F647A93-B7F5-04AA-2302-5338AD475EDD}"/>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243038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B50ACB-1DA3-9578-0F1A-6B6B885061DB}"/>
              </a:ext>
            </a:extLst>
          </p:cNvPr>
          <p:cNvSpPr>
            <a:spLocks noGrp="1"/>
          </p:cNvSpPr>
          <p:nvPr>
            <p:ph type="title"/>
          </p:nvPr>
        </p:nvSpPr>
        <p:spPr>
          <a:xfrm>
            <a:off x="839788" y="365125"/>
            <a:ext cx="10515600" cy="1325563"/>
          </a:xfrm>
        </p:spPr>
        <p:txBody>
          <a:bodyPr/>
          <a:lstStyle/>
          <a:p>
            <a:r>
              <a:rPr lang="ru-RU"/>
              <a:t>Образец заголовка</a:t>
            </a:r>
            <a:endParaRPr lang="LID4096"/>
          </a:p>
        </p:txBody>
      </p:sp>
      <p:sp>
        <p:nvSpPr>
          <p:cNvPr id="3" name="Текст 2">
            <a:extLst>
              <a:ext uri="{FF2B5EF4-FFF2-40B4-BE49-F238E27FC236}">
                <a16:creationId xmlns:a16="http://schemas.microsoft.com/office/drawing/2014/main" id="{1C7627FC-5048-C4E6-51AD-FB2CF9211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7281BC2-2688-D44A-6E3F-1048D0EE092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5" name="Текст 4">
            <a:extLst>
              <a:ext uri="{FF2B5EF4-FFF2-40B4-BE49-F238E27FC236}">
                <a16:creationId xmlns:a16="http://schemas.microsoft.com/office/drawing/2014/main" id="{B70B9FA7-8EAF-53EE-4935-48E010FB42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DFB5A7E7-AD6F-9B12-246B-DD117696215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7" name="Дата 6">
            <a:extLst>
              <a:ext uri="{FF2B5EF4-FFF2-40B4-BE49-F238E27FC236}">
                <a16:creationId xmlns:a16="http://schemas.microsoft.com/office/drawing/2014/main" id="{54953D5B-88B1-A2DD-B2B1-69766F018CBE}"/>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8" name="Нижний колонтитул 7">
            <a:extLst>
              <a:ext uri="{FF2B5EF4-FFF2-40B4-BE49-F238E27FC236}">
                <a16:creationId xmlns:a16="http://schemas.microsoft.com/office/drawing/2014/main" id="{57CEF39A-FFEA-396E-1B29-EF5BCFD0A405}"/>
              </a:ext>
            </a:extLst>
          </p:cNvPr>
          <p:cNvSpPr>
            <a:spLocks noGrp="1"/>
          </p:cNvSpPr>
          <p:nvPr>
            <p:ph type="ftr" sz="quarter" idx="11"/>
          </p:nvPr>
        </p:nvSpPr>
        <p:spPr/>
        <p:txBody>
          <a:bodyPr/>
          <a:lstStyle/>
          <a:p>
            <a:endParaRPr lang="LID4096"/>
          </a:p>
        </p:txBody>
      </p:sp>
      <p:sp>
        <p:nvSpPr>
          <p:cNvPr id="9" name="Номер слайда 8">
            <a:extLst>
              <a:ext uri="{FF2B5EF4-FFF2-40B4-BE49-F238E27FC236}">
                <a16:creationId xmlns:a16="http://schemas.microsoft.com/office/drawing/2014/main" id="{4CD58AA1-FFA7-2E5F-BBB9-56C951690838}"/>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176918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16B604-F4FA-6716-1633-192A79BC3414}"/>
              </a:ext>
            </a:extLst>
          </p:cNvPr>
          <p:cNvSpPr>
            <a:spLocks noGrp="1"/>
          </p:cNvSpPr>
          <p:nvPr>
            <p:ph type="title"/>
          </p:nvPr>
        </p:nvSpPr>
        <p:spPr/>
        <p:txBody>
          <a:bodyPr/>
          <a:lstStyle/>
          <a:p>
            <a:r>
              <a:rPr lang="ru-RU"/>
              <a:t>Образец заголовка</a:t>
            </a:r>
            <a:endParaRPr lang="LID4096"/>
          </a:p>
        </p:txBody>
      </p:sp>
      <p:sp>
        <p:nvSpPr>
          <p:cNvPr id="3" name="Дата 2">
            <a:extLst>
              <a:ext uri="{FF2B5EF4-FFF2-40B4-BE49-F238E27FC236}">
                <a16:creationId xmlns:a16="http://schemas.microsoft.com/office/drawing/2014/main" id="{9DD75489-33E5-A7B9-8746-0EC5B4B0AA43}"/>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4" name="Нижний колонтитул 3">
            <a:extLst>
              <a:ext uri="{FF2B5EF4-FFF2-40B4-BE49-F238E27FC236}">
                <a16:creationId xmlns:a16="http://schemas.microsoft.com/office/drawing/2014/main" id="{9828731E-3626-721B-3897-21B0EA75C304}"/>
              </a:ext>
            </a:extLst>
          </p:cNvPr>
          <p:cNvSpPr>
            <a:spLocks noGrp="1"/>
          </p:cNvSpPr>
          <p:nvPr>
            <p:ph type="ftr" sz="quarter" idx="11"/>
          </p:nvPr>
        </p:nvSpPr>
        <p:spPr/>
        <p:txBody>
          <a:bodyPr/>
          <a:lstStyle/>
          <a:p>
            <a:endParaRPr lang="LID4096"/>
          </a:p>
        </p:txBody>
      </p:sp>
      <p:sp>
        <p:nvSpPr>
          <p:cNvPr id="5" name="Номер слайда 4">
            <a:extLst>
              <a:ext uri="{FF2B5EF4-FFF2-40B4-BE49-F238E27FC236}">
                <a16:creationId xmlns:a16="http://schemas.microsoft.com/office/drawing/2014/main" id="{999A596A-F8EB-0521-0C3E-366E83AA00E5}"/>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831311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318AFD8-87A3-B0A1-D7D6-72CC72C3CE36}"/>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3" name="Нижний колонтитул 2">
            <a:extLst>
              <a:ext uri="{FF2B5EF4-FFF2-40B4-BE49-F238E27FC236}">
                <a16:creationId xmlns:a16="http://schemas.microsoft.com/office/drawing/2014/main" id="{898384E4-F3D2-06A2-E405-A6850636FC3A}"/>
              </a:ext>
            </a:extLst>
          </p:cNvPr>
          <p:cNvSpPr>
            <a:spLocks noGrp="1"/>
          </p:cNvSpPr>
          <p:nvPr>
            <p:ph type="ftr" sz="quarter" idx="11"/>
          </p:nvPr>
        </p:nvSpPr>
        <p:spPr/>
        <p:txBody>
          <a:bodyPr/>
          <a:lstStyle/>
          <a:p>
            <a:endParaRPr lang="LID4096"/>
          </a:p>
        </p:txBody>
      </p:sp>
      <p:sp>
        <p:nvSpPr>
          <p:cNvPr id="4" name="Номер слайда 3">
            <a:extLst>
              <a:ext uri="{FF2B5EF4-FFF2-40B4-BE49-F238E27FC236}">
                <a16:creationId xmlns:a16="http://schemas.microsoft.com/office/drawing/2014/main" id="{C7BBC920-C255-C1C8-C21D-272442474D94}"/>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3647719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5E23F0-73B3-451A-D4CB-557A140B15F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LID4096"/>
          </a:p>
        </p:txBody>
      </p:sp>
      <p:sp>
        <p:nvSpPr>
          <p:cNvPr id="3" name="Объект 2">
            <a:extLst>
              <a:ext uri="{FF2B5EF4-FFF2-40B4-BE49-F238E27FC236}">
                <a16:creationId xmlns:a16="http://schemas.microsoft.com/office/drawing/2014/main" id="{E2988823-72CC-D037-84F4-6DCE3975B9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Текст 3">
            <a:extLst>
              <a:ext uri="{FF2B5EF4-FFF2-40B4-BE49-F238E27FC236}">
                <a16:creationId xmlns:a16="http://schemas.microsoft.com/office/drawing/2014/main" id="{26908472-68D5-3CBC-37A3-03753FC1BE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045CDDA-5DF5-5ADC-2645-3FE0E7E34641}"/>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6" name="Нижний колонтитул 5">
            <a:extLst>
              <a:ext uri="{FF2B5EF4-FFF2-40B4-BE49-F238E27FC236}">
                <a16:creationId xmlns:a16="http://schemas.microsoft.com/office/drawing/2014/main" id="{126F936C-0FD5-02AE-4205-863A34167EEC}"/>
              </a:ext>
            </a:extLst>
          </p:cNvPr>
          <p:cNvSpPr>
            <a:spLocks noGrp="1"/>
          </p:cNvSpPr>
          <p:nvPr>
            <p:ph type="ftr" sz="quarter" idx="11"/>
          </p:nvPr>
        </p:nvSpPr>
        <p:spPr/>
        <p:txBody>
          <a:bodyPr/>
          <a:lstStyle/>
          <a:p>
            <a:endParaRPr lang="LID4096"/>
          </a:p>
        </p:txBody>
      </p:sp>
      <p:sp>
        <p:nvSpPr>
          <p:cNvPr id="7" name="Номер слайда 6">
            <a:extLst>
              <a:ext uri="{FF2B5EF4-FFF2-40B4-BE49-F238E27FC236}">
                <a16:creationId xmlns:a16="http://schemas.microsoft.com/office/drawing/2014/main" id="{89F92258-410A-D621-F843-86DC515BC34C}"/>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3377578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BCF7CB-C074-DFF0-83AA-45AF914E6B5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LID4096"/>
          </a:p>
        </p:txBody>
      </p:sp>
      <p:sp>
        <p:nvSpPr>
          <p:cNvPr id="3" name="Рисунок 2">
            <a:extLst>
              <a:ext uri="{FF2B5EF4-FFF2-40B4-BE49-F238E27FC236}">
                <a16:creationId xmlns:a16="http://schemas.microsoft.com/office/drawing/2014/main" id="{C195B459-AEA3-794A-DA15-62611B3755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ID4096"/>
          </a:p>
        </p:txBody>
      </p:sp>
      <p:sp>
        <p:nvSpPr>
          <p:cNvPr id="4" name="Текст 3">
            <a:extLst>
              <a:ext uri="{FF2B5EF4-FFF2-40B4-BE49-F238E27FC236}">
                <a16:creationId xmlns:a16="http://schemas.microsoft.com/office/drawing/2014/main" id="{D8B369A8-798F-C62B-E99D-CC9C5FB447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C791BB1-B410-5174-B814-5A1DBAC08F2A}"/>
              </a:ext>
            </a:extLst>
          </p:cNvPr>
          <p:cNvSpPr>
            <a:spLocks noGrp="1"/>
          </p:cNvSpPr>
          <p:nvPr>
            <p:ph type="dt" sz="half" idx="10"/>
          </p:nvPr>
        </p:nvSpPr>
        <p:spPr/>
        <p:txBody>
          <a:bodyPr/>
          <a:lstStyle/>
          <a:p>
            <a:fld id="{821EB86D-42B5-4063-8887-FDFFC41BCE51}" type="datetimeFigureOut">
              <a:rPr lang="LID4096" smtClean="0"/>
              <a:t>11/11/2024</a:t>
            </a:fld>
            <a:endParaRPr lang="LID4096"/>
          </a:p>
        </p:txBody>
      </p:sp>
      <p:sp>
        <p:nvSpPr>
          <p:cNvPr id="6" name="Нижний колонтитул 5">
            <a:extLst>
              <a:ext uri="{FF2B5EF4-FFF2-40B4-BE49-F238E27FC236}">
                <a16:creationId xmlns:a16="http://schemas.microsoft.com/office/drawing/2014/main" id="{B0CE4568-0CA9-2395-6717-6FE1A574CB63}"/>
              </a:ext>
            </a:extLst>
          </p:cNvPr>
          <p:cNvSpPr>
            <a:spLocks noGrp="1"/>
          </p:cNvSpPr>
          <p:nvPr>
            <p:ph type="ftr" sz="quarter" idx="11"/>
          </p:nvPr>
        </p:nvSpPr>
        <p:spPr/>
        <p:txBody>
          <a:bodyPr/>
          <a:lstStyle/>
          <a:p>
            <a:endParaRPr lang="LID4096"/>
          </a:p>
        </p:txBody>
      </p:sp>
      <p:sp>
        <p:nvSpPr>
          <p:cNvPr id="7" name="Номер слайда 6">
            <a:extLst>
              <a:ext uri="{FF2B5EF4-FFF2-40B4-BE49-F238E27FC236}">
                <a16:creationId xmlns:a16="http://schemas.microsoft.com/office/drawing/2014/main" id="{D395DD39-A79B-661D-CB05-AAC8A768C5F6}"/>
              </a:ext>
            </a:extLst>
          </p:cNvPr>
          <p:cNvSpPr>
            <a:spLocks noGrp="1"/>
          </p:cNvSpPr>
          <p:nvPr>
            <p:ph type="sldNum" sz="quarter" idx="12"/>
          </p:nvPr>
        </p:nvSpPr>
        <p:spPr/>
        <p:txBody>
          <a:bodyPr/>
          <a:lstStyle/>
          <a:p>
            <a:fld id="{9DAD5AE9-06A8-4A56-B442-A5DFB3EDDDF9}" type="slidenum">
              <a:rPr lang="LID4096" smtClean="0"/>
              <a:t>‹#›</a:t>
            </a:fld>
            <a:endParaRPr lang="LID4096"/>
          </a:p>
        </p:txBody>
      </p:sp>
    </p:spTree>
    <p:extLst>
      <p:ext uri="{BB962C8B-B14F-4D97-AF65-F5344CB8AC3E}">
        <p14:creationId xmlns:p14="http://schemas.microsoft.com/office/powerpoint/2010/main" val="3355357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77197B-60CD-F710-8AC9-AD718B967B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LID4096"/>
          </a:p>
        </p:txBody>
      </p:sp>
      <p:sp>
        <p:nvSpPr>
          <p:cNvPr id="3" name="Текст 2">
            <a:extLst>
              <a:ext uri="{FF2B5EF4-FFF2-40B4-BE49-F238E27FC236}">
                <a16:creationId xmlns:a16="http://schemas.microsoft.com/office/drawing/2014/main" id="{AA8A6E6F-E46F-203B-9004-7B0575D25C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65B133EB-8950-283C-37A2-C7E58AD493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1EB86D-42B5-4063-8887-FDFFC41BCE51}" type="datetimeFigureOut">
              <a:rPr lang="LID4096" smtClean="0"/>
              <a:t>11/11/2024</a:t>
            </a:fld>
            <a:endParaRPr lang="LID4096"/>
          </a:p>
        </p:txBody>
      </p:sp>
      <p:sp>
        <p:nvSpPr>
          <p:cNvPr id="5" name="Нижний колонтитул 4">
            <a:extLst>
              <a:ext uri="{FF2B5EF4-FFF2-40B4-BE49-F238E27FC236}">
                <a16:creationId xmlns:a16="http://schemas.microsoft.com/office/drawing/2014/main" id="{56EB2BA7-AA32-D538-A583-50C1002E34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Номер слайда 5">
            <a:extLst>
              <a:ext uri="{FF2B5EF4-FFF2-40B4-BE49-F238E27FC236}">
                <a16:creationId xmlns:a16="http://schemas.microsoft.com/office/drawing/2014/main" id="{03657EFC-B9E1-B286-3F75-48F43455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D5AE9-06A8-4A56-B442-A5DFB3EDDDF9}" type="slidenum">
              <a:rPr lang="LID4096" smtClean="0"/>
              <a:t>‹#›</a:t>
            </a:fld>
            <a:endParaRPr lang="LID4096"/>
          </a:p>
        </p:txBody>
      </p:sp>
    </p:spTree>
    <p:extLst>
      <p:ext uri="{BB962C8B-B14F-4D97-AF65-F5344CB8AC3E}">
        <p14:creationId xmlns:p14="http://schemas.microsoft.com/office/powerpoint/2010/main" val="2817610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45BF27-03F8-18FE-6590-C812109EF551}"/>
              </a:ext>
            </a:extLst>
          </p:cNvPr>
          <p:cNvSpPr>
            <a:spLocks noGrp="1"/>
          </p:cNvSpPr>
          <p:nvPr>
            <p:ph type="title"/>
          </p:nvPr>
        </p:nvSpPr>
        <p:spPr/>
        <p:txBody>
          <a:bodyPr>
            <a:normAutofit/>
          </a:bodyPr>
          <a:lstStyle/>
          <a:p>
            <a:r>
              <a:rPr lang="en-US" sz="1800" kern="100" dirty="0">
                <a:effectLst/>
                <a:latin typeface="Times New Roman" panose="02020603050405020304" pitchFamily="18" charset="0"/>
                <a:ea typeface="Calibri" panose="020F0502020204030204" pitchFamily="34" charset="0"/>
                <a:cs typeface="Arial" panose="020B0604020202020204" pitchFamily="34" charset="0"/>
              </a:rPr>
              <a:t>EI is the reception of a stimulus from the environment with an awareness of emotions in oneself and others which helps us make considered choices. It is about striking a balance between  emotions  and  rationale,  thereby  positively  influencing human interactions and decision-making.</a:t>
            </a:r>
            <a:endParaRPr lang="LID4096" dirty="0"/>
          </a:p>
        </p:txBody>
      </p:sp>
      <p:pic>
        <p:nvPicPr>
          <p:cNvPr id="4" name="Объект 3">
            <a:extLst>
              <a:ext uri="{FF2B5EF4-FFF2-40B4-BE49-F238E27FC236}">
                <a16:creationId xmlns:a16="http://schemas.microsoft.com/office/drawing/2014/main" id="{E3DDE201-1547-6628-1A73-B42BAFE769B1}"/>
              </a:ext>
            </a:extLst>
          </p:cNvPr>
          <p:cNvPicPr>
            <a:picLocks noGrp="1" noChangeAspect="1"/>
          </p:cNvPicPr>
          <p:nvPr>
            <p:ph idx="1"/>
          </p:nvPr>
        </p:nvPicPr>
        <p:blipFill>
          <a:blip r:embed="rId2"/>
          <a:stretch>
            <a:fillRect/>
          </a:stretch>
        </p:blipFill>
        <p:spPr>
          <a:xfrm>
            <a:off x="1227880" y="1880755"/>
            <a:ext cx="9350065" cy="4072861"/>
          </a:xfrm>
          <a:prstGeom prst="rect">
            <a:avLst/>
          </a:prstGeom>
        </p:spPr>
      </p:pic>
    </p:spTree>
    <p:extLst>
      <p:ext uri="{BB962C8B-B14F-4D97-AF65-F5344CB8AC3E}">
        <p14:creationId xmlns:p14="http://schemas.microsoft.com/office/powerpoint/2010/main" val="17776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8388CA-1BE8-5BC1-F0AA-8121B878233C}"/>
              </a:ext>
            </a:extLst>
          </p:cNvPr>
          <p:cNvSpPr>
            <a:spLocks noGrp="1"/>
          </p:cNvSpPr>
          <p:nvPr>
            <p:ph type="title"/>
          </p:nvPr>
        </p:nvSpPr>
        <p:spPr/>
        <p:txBody>
          <a:bodyPr/>
          <a:lstStyle/>
          <a:p>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MODELS OF EMOTIONAL INTELLIGENCE </a:t>
            </a:r>
            <a:endParaRPr lang="LID4096" dirty="0"/>
          </a:p>
        </p:txBody>
      </p:sp>
      <p:sp>
        <p:nvSpPr>
          <p:cNvPr id="3" name="Объект 2">
            <a:extLst>
              <a:ext uri="{FF2B5EF4-FFF2-40B4-BE49-F238E27FC236}">
                <a16:creationId xmlns:a16="http://schemas.microsoft.com/office/drawing/2014/main" id="{3A01357F-5628-950D-0E02-A3FCD3B37D15}"/>
              </a:ext>
            </a:extLst>
          </p:cNvPr>
          <p:cNvSpPr>
            <a:spLocks noGrp="1"/>
          </p:cNvSpPr>
          <p:nvPr>
            <p:ph idx="1"/>
          </p:nvPr>
        </p:nvSpPr>
        <p:spPr/>
        <p:txBody>
          <a:bodyPr/>
          <a:lstStyle/>
          <a:p>
            <a:r>
              <a:rPr lang="en-US" sz="1800" dirty="0">
                <a:effectLst/>
                <a:latin typeface="Times New Roman" panose="02020603050405020304" pitchFamily="18" charset="0"/>
                <a:ea typeface="Calibri" panose="020F0502020204030204" pitchFamily="34" charset="0"/>
              </a:rPr>
              <a:t>Different theories attempt to understanding and explaining the skills, traits, and abilities associated with emotional intelligence [42], [18], [43], [44]. While some might argue that the goal of research should be to identify and define a singular theoretical framework to be labelled as the ―correct‖ version of emotional intelligence, another approach would be to acknowledge that having multiple theories can often serve to elucidate additional aspects of complex psychological constructs [32]. All of the theories and models in conceptualization of EI are under the umbrella of three main lines of thought including: trait approach, ability approach and mixed approach these are the models proposed by Mayer and Salovey, Bar-on and Goleman. Each of their theoretical framework </a:t>
            </a:r>
            <a:r>
              <a:rPr lang="en-US" sz="1800" dirty="0" err="1">
                <a:effectLst/>
                <a:latin typeface="Times New Roman" panose="02020603050405020304" pitchFamily="18" charset="0"/>
                <a:ea typeface="Calibri" panose="020F0502020204030204" pitchFamily="34" charset="0"/>
              </a:rPr>
              <a:t>conceptualise</a:t>
            </a:r>
            <a:r>
              <a:rPr lang="en-US" sz="1800" dirty="0">
                <a:effectLst/>
                <a:latin typeface="Times New Roman" panose="02020603050405020304" pitchFamily="18" charset="0"/>
                <a:ea typeface="Calibri" panose="020F0502020204030204" pitchFamily="34" charset="0"/>
              </a:rPr>
              <a:t> emotional intelligence from one of two perspectives: as a form of </a:t>
            </a:r>
            <a:r>
              <a:rPr lang="en-US" sz="1800" dirty="0">
                <a:effectLst/>
                <a:highlight>
                  <a:srgbClr val="FFFF00"/>
                </a:highlight>
                <a:latin typeface="Times New Roman" panose="02020603050405020304" pitchFamily="18" charset="0"/>
                <a:ea typeface="Calibri" panose="020F0502020204030204" pitchFamily="34" charset="0"/>
              </a:rPr>
              <a:t>pure intelligence consisting of mental ability only [</a:t>
            </a:r>
            <a:r>
              <a:rPr lang="en-US" sz="1800" dirty="0">
                <a:effectLst/>
                <a:latin typeface="Times New Roman" panose="02020603050405020304" pitchFamily="18" charset="0"/>
                <a:ea typeface="Calibri" panose="020F0502020204030204" pitchFamily="34" charset="0"/>
              </a:rPr>
              <a:t>17], or as a </a:t>
            </a:r>
            <a:r>
              <a:rPr lang="en-US" sz="1800" dirty="0">
                <a:effectLst/>
                <a:highlight>
                  <a:srgbClr val="FFFF00"/>
                </a:highlight>
                <a:latin typeface="Times New Roman" panose="02020603050405020304" pitchFamily="18" charset="0"/>
                <a:ea typeface="Calibri" panose="020F0502020204030204" pitchFamily="34" charset="0"/>
              </a:rPr>
              <a:t>mixed intelligence </a:t>
            </a:r>
            <a:r>
              <a:rPr lang="en-US" sz="1800" dirty="0">
                <a:effectLst/>
                <a:latin typeface="Times New Roman" panose="02020603050405020304" pitchFamily="18" charset="0"/>
                <a:ea typeface="Calibri" panose="020F0502020204030204" pitchFamily="34" charset="0"/>
              </a:rPr>
              <a:t>consisting of both </a:t>
            </a:r>
            <a:r>
              <a:rPr lang="en-US" sz="1800" dirty="0">
                <a:effectLst/>
                <a:highlight>
                  <a:srgbClr val="FFFF00"/>
                </a:highlight>
                <a:latin typeface="Times New Roman" panose="02020603050405020304" pitchFamily="18" charset="0"/>
                <a:ea typeface="Calibri" panose="020F0502020204030204" pitchFamily="34" charset="0"/>
              </a:rPr>
              <a:t>mental ability and personality characteristics like optimism, adaptability and well-being</a:t>
            </a:r>
            <a:r>
              <a:rPr lang="en-US" sz="1800" dirty="0">
                <a:effectLst/>
                <a:latin typeface="Times New Roman" panose="02020603050405020304" pitchFamily="18" charset="0"/>
                <a:ea typeface="Calibri" panose="020F0502020204030204" pitchFamily="34" charset="0"/>
              </a:rPr>
              <a:t>. </a:t>
            </a:r>
            <a:endParaRPr lang="LID4096" dirty="0"/>
          </a:p>
        </p:txBody>
      </p:sp>
    </p:spTree>
    <p:extLst>
      <p:ext uri="{BB962C8B-B14F-4D97-AF65-F5344CB8AC3E}">
        <p14:creationId xmlns:p14="http://schemas.microsoft.com/office/powerpoint/2010/main" val="960539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2E6CAC-BD47-05B3-2B11-6F584328A90A}"/>
              </a:ext>
            </a:extLst>
          </p:cNvPr>
          <p:cNvSpPr>
            <a:spLocks noGrp="1"/>
          </p:cNvSpPr>
          <p:nvPr>
            <p:ph type="title"/>
          </p:nvPr>
        </p:nvSpPr>
        <p:spPr/>
        <p:txBody>
          <a:bodyPr/>
          <a:lstStyle/>
          <a:p>
            <a:r>
              <a:rPr lang="en-US" sz="1800" b="1" dirty="0">
                <a:effectLst/>
                <a:latin typeface="Times New Roman" panose="02020603050405020304" pitchFamily="18" charset="0"/>
                <a:ea typeface="Calibri" panose="020F0502020204030204" pitchFamily="34" charset="0"/>
              </a:rPr>
              <a:t>MEASURES OF EMOTIONAL INTELLIGENCE </a:t>
            </a:r>
            <a:endParaRPr lang="LID4096" dirty="0"/>
          </a:p>
        </p:txBody>
      </p:sp>
      <p:sp>
        <p:nvSpPr>
          <p:cNvPr id="3" name="Объект 2">
            <a:extLst>
              <a:ext uri="{FF2B5EF4-FFF2-40B4-BE49-F238E27FC236}">
                <a16:creationId xmlns:a16="http://schemas.microsoft.com/office/drawing/2014/main" id="{AF056048-CE88-61EA-80CE-9A40A8976079}"/>
              </a:ext>
            </a:extLst>
          </p:cNvPr>
          <p:cNvSpPr>
            <a:spLocks noGrp="1"/>
          </p:cNvSpPr>
          <p:nvPr>
            <p:ph idx="1"/>
          </p:nvPr>
        </p:nvSpPr>
        <p:spPr/>
        <p:txBody>
          <a:bodyPr/>
          <a:lstStyle/>
          <a:p>
            <a:r>
              <a:rPr lang="en-US" sz="1800" kern="100" dirty="0">
                <a:effectLst/>
                <a:latin typeface="Times New Roman" panose="02020603050405020304" pitchFamily="18" charset="0"/>
                <a:ea typeface="Calibri" panose="020F0502020204030204" pitchFamily="34" charset="0"/>
                <a:cs typeface="Arial" panose="020B0604020202020204" pitchFamily="34" charset="0"/>
              </a:rPr>
              <a:t>Emotional intelligence can be measured in one of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three ways</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the first approach takes the form of a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self-report measure</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second approach to measuring emotional intelligence involves informant measures like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how others perceive an individual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and third approach involves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ability or performance measures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[33]. Ability and performance measures are preferred by some researchers [33],[47]. The subject of EI has only recently received worldwide interest and assessments are still in an early stage of development. Although there are some effective, valid and reliable tools, much more research needs to be conducted in order to develop new assessments as well as, evaluate and improve existing ones [48]. Following table listing some prevalent EI measures provides brief information about each of them.</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LID4096" dirty="0"/>
          </a:p>
        </p:txBody>
      </p:sp>
    </p:spTree>
    <p:extLst>
      <p:ext uri="{BB962C8B-B14F-4D97-AF65-F5344CB8AC3E}">
        <p14:creationId xmlns:p14="http://schemas.microsoft.com/office/powerpoint/2010/main" val="584420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7E4055-8213-4982-73A7-2406891E5CAA}"/>
              </a:ext>
            </a:extLst>
          </p:cNvPr>
          <p:cNvSpPr>
            <a:spLocks noGrp="1"/>
          </p:cNvSpPr>
          <p:nvPr>
            <p:ph type="title"/>
          </p:nvPr>
        </p:nvSpPr>
        <p:spPr/>
        <p:txBody>
          <a:bodyPr/>
          <a:lstStyle/>
          <a:p>
            <a:endParaRPr lang="LID4096"/>
          </a:p>
        </p:txBody>
      </p:sp>
      <p:graphicFrame>
        <p:nvGraphicFramePr>
          <p:cNvPr id="4" name="Объект 3">
            <a:extLst>
              <a:ext uri="{FF2B5EF4-FFF2-40B4-BE49-F238E27FC236}">
                <a16:creationId xmlns:a16="http://schemas.microsoft.com/office/drawing/2014/main" id="{AB033445-9521-C87A-710C-2D11F9D3334F}"/>
              </a:ext>
            </a:extLst>
          </p:cNvPr>
          <p:cNvGraphicFramePr>
            <a:graphicFrameLocks noGrp="1"/>
          </p:cNvGraphicFramePr>
          <p:nvPr>
            <p:ph idx="1"/>
            <p:extLst>
              <p:ext uri="{D42A27DB-BD31-4B8C-83A1-F6EECF244321}">
                <p14:modId xmlns:p14="http://schemas.microsoft.com/office/powerpoint/2010/main" val="4148558204"/>
              </p:ext>
            </p:extLst>
          </p:nvPr>
        </p:nvGraphicFramePr>
        <p:xfrm>
          <a:off x="838201" y="365125"/>
          <a:ext cx="10515599" cy="6294723"/>
        </p:xfrm>
        <a:graphic>
          <a:graphicData uri="http://schemas.openxmlformats.org/drawingml/2006/table">
            <a:tbl>
              <a:tblPr>
                <a:tableStyleId>{5C22544A-7EE6-4342-B048-85BDC9FD1C3A}</a:tableStyleId>
              </a:tblPr>
              <a:tblGrid>
                <a:gridCol w="867362">
                  <a:extLst>
                    <a:ext uri="{9D8B030D-6E8A-4147-A177-3AD203B41FA5}">
                      <a16:colId xmlns:a16="http://schemas.microsoft.com/office/drawing/2014/main" val="1840637807"/>
                    </a:ext>
                  </a:extLst>
                </a:gridCol>
                <a:gridCol w="2709322">
                  <a:extLst>
                    <a:ext uri="{9D8B030D-6E8A-4147-A177-3AD203B41FA5}">
                      <a16:colId xmlns:a16="http://schemas.microsoft.com/office/drawing/2014/main" val="1398894135"/>
                    </a:ext>
                  </a:extLst>
                </a:gridCol>
                <a:gridCol w="3310212">
                  <a:extLst>
                    <a:ext uri="{9D8B030D-6E8A-4147-A177-3AD203B41FA5}">
                      <a16:colId xmlns:a16="http://schemas.microsoft.com/office/drawing/2014/main" val="3552210653"/>
                    </a:ext>
                  </a:extLst>
                </a:gridCol>
                <a:gridCol w="1956611">
                  <a:extLst>
                    <a:ext uri="{9D8B030D-6E8A-4147-A177-3AD203B41FA5}">
                      <a16:colId xmlns:a16="http://schemas.microsoft.com/office/drawing/2014/main" val="3091255479"/>
                    </a:ext>
                  </a:extLst>
                </a:gridCol>
                <a:gridCol w="1672092">
                  <a:extLst>
                    <a:ext uri="{9D8B030D-6E8A-4147-A177-3AD203B41FA5}">
                      <a16:colId xmlns:a16="http://schemas.microsoft.com/office/drawing/2014/main" val="363644386"/>
                    </a:ext>
                  </a:extLst>
                </a:gridCol>
              </a:tblGrid>
              <a:tr h="785105">
                <a:tc>
                  <a:txBody>
                    <a:bodyPr/>
                    <a:lstStyle/>
                    <a:p>
                      <a:pPr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Sr. No.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Commonly Used measures of Emotional Intelligence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Brief Description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Model of Measure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Main Theorist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extLst>
                  <a:ext uri="{0D108BD9-81ED-4DB2-BD59-A6C34878D82A}">
                    <a16:rowId xmlns:a16="http://schemas.microsoft.com/office/drawing/2014/main" val="1260077960"/>
                  </a:ext>
                </a:extLst>
              </a:tr>
              <a:tr h="943514">
                <a:tc>
                  <a:txBody>
                    <a:bodyPr/>
                    <a:lstStyle/>
                    <a:p>
                      <a:pPr algn="just">
                        <a:lnSpc>
                          <a:spcPct val="107000"/>
                        </a:lnSpc>
                        <a:spcAft>
                          <a:spcPts val="800"/>
                        </a:spcAft>
                        <a:tabLst>
                          <a:tab pos="2118360" algn="l"/>
                        </a:tabLst>
                      </a:pPr>
                      <a:r>
                        <a:rPr lang="ru-KZ" sz="1400" kern="100" dirty="0">
                          <a:effectLst/>
                          <a:latin typeface="Times New Roman" panose="02020603050405020304" pitchFamily="18" charset="0"/>
                          <a:cs typeface="Times New Roman" panose="02020603050405020304" pitchFamily="18" charset="0"/>
                        </a:rPr>
                        <a:t>1 </a:t>
                      </a:r>
                      <a:endParaRPr lang="ru-KZ"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Mayer-Salovey-Caruso Emotional Intelligence Test (MSCEIT)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Specific tasks are used to measure level of ability of each branch of emotional intelligence.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Performance based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Mayer and Salovey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extLst>
                  <a:ext uri="{0D108BD9-81ED-4DB2-BD59-A6C34878D82A}">
                    <a16:rowId xmlns:a16="http://schemas.microsoft.com/office/drawing/2014/main" val="365566585"/>
                  </a:ext>
                </a:extLst>
              </a:tr>
              <a:tr h="943514">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2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Emotional Quotient Inventory (EQ-i)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133 self-report items measure total EQ and each of the 5 components of the BarOn model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Bar-On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extLst>
                  <a:ext uri="{0D108BD9-81ED-4DB2-BD59-A6C34878D82A}">
                    <a16:rowId xmlns:a16="http://schemas.microsoft.com/office/drawing/2014/main" val="4271936881"/>
                  </a:ext>
                </a:extLst>
              </a:tr>
              <a:tr h="1260333">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3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Emotional Competency Inventory (ECI)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4300" algn="just">
                        <a:lnSpc>
                          <a:spcPct val="107000"/>
                        </a:lnSpc>
                        <a:spcAft>
                          <a:spcPts val="800"/>
                        </a:spcAft>
                        <a:tabLst>
                          <a:tab pos="2118360" algn="l"/>
                        </a:tabLst>
                      </a:pPr>
                      <a:r>
                        <a:rPr lang="en-US" sz="1400" kern="100" dirty="0">
                          <a:effectLst/>
                          <a:latin typeface="Times New Roman" panose="02020603050405020304" pitchFamily="18" charset="0"/>
                          <a:cs typeface="Times New Roman" panose="02020603050405020304" pitchFamily="18" charset="0"/>
                        </a:rPr>
                        <a:t>A multi-rater instrument that provides ratings on a series of </a:t>
                      </a:r>
                      <a:r>
                        <a:rPr lang="en-US" sz="1400" kern="100" dirty="0" err="1">
                          <a:effectLst/>
                          <a:latin typeface="Times New Roman" panose="02020603050405020304" pitchFamily="18" charset="0"/>
                          <a:cs typeface="Times New Roman" panose="02020603050405020304" pitchFamily="18" charset="0"/>
                        </a:rPr>
                        <a:t>behavioural</a:t>
                      </a:r>
                      <a:r>
                        <a:rPr lang="en-US" sz="1400" kern="100" dirty="0">
                          <a:effectLst/>
                          <a:latin typeface="Times New Roman" panose="02020603050405020304" pitchFamily="18" charset="0"/>
                          <a:cs typeface="Times New Roman" panose="02020603050405020304" pitchFamily="18" charset="0"/>
                        </a:rPr>
                        <a:t> indicators of emotional intelligence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And Other-Report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Goleman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extLst>
                  <a:ext uri="{0D108BD9-81ED-4DB2-BD59-A6C34878D82A}">
                    <a16:rowId xmlns:a16="http://schemas.microsoft.com/office/drawing/2014/main" val="125769914"/>
                  </a:ext>
                </a:extLst>
              </a:tr>
              <a:tr h="1260333">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4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Emotional Intelligence Appraisal (EIA)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A 7-minute assessment meant to measure the existence of Goleman‘s four components of emotional intelligence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And Other-Report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Goleman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extLst>
                  <a:ext uri="{0D108BD9-81ED-4DB2-BD59-A6C34878D82A}">
                    <a16:rowId xmlns:a16="http://schemas.microsoft.com/office/drawing/2014/main" val="223958530"/>
                  </a:ext>
                </a:extLst>
              </a:tr>
              <a:tr h="1101924">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5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3665" algn="just">
                        <a:lnSpc>
                          <a:spcPct val="107000"/>
                        </a:lnSpc>
                        <a:spcAft>
                          <a:spcPts val="800"/>
                        </a:spcAft>
                        <a:tabLst>
                          <a:tab pos="1101725" algn="l"/>
                          <a:tab pos="2118360" algn="l"/>
                        </a:tabLst>
                      </a:pPr>
                      <a:r>
                        <a:rPr lang="fr-FR" sz="1400" kern="100">
                          <a:effectLst/>
                          <a:latin typeface="Times New Roman" panose="02020603050405020304" pitchFamily="18" charset="0"/>
                          <a:cs typeface="Times New Roman" panose="02020603050405020304" pitchFamily="18" charset="0"/>
                        </a:rPr>
                        <a:t>Work Profile Questionnaire- Emotional Intelligence Version (WPQei) </a:t>
                      </a:r>
                      <a:endParaRPr lang="fr-FR"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Measures 7 of Goleman‘s competencies thought of as most essential for effective work performance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tc>
                  <a:txBody>
                    <a:bodyPr/>
                    <a:lstStyle/>
                    <a:p>
                      <a:pPr marR="118110" algn="just">
                        <a:lnSpc>
                          <a:spcPct val="107000"/>
                        </a:lnSpc>
                        <a:spcAft>
                          <a:spcPts val="800"/>
                        </a:spcAft>
                        <a:tabLst>
                          <a:tab pos="2118360" algn="l"/>
                        </a:tabLst>
                      </a:pPr>
                      <a:r>
                        <a:rPr lang="en-US" sz="1400" kern="100" dirty="0">
                          <a:effectLst/>
                          <a:latin typeface="Times New Roman" panose="02020603050405020304" pitchFamily="18" charset="0"/>
                          <a:cs typeface="Times New Roman" panose="02020603050405020304" pitchFamily="18" charset="0"/>
                        </a:rPr>
                        <a:t>Goleman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935" marR="43935" marT="0" marB="0"/>
                </a:tc>
                <a:extLst>
                  <a:ext uri="{0D108BD9-81ED-4DB2-BD59-A6C34878D82A}">
                    <a16:rowId xmlns:a16="http://schemas.microsoft.com/office/drawing/2014/main" val="1625046870"/>
                  </a:ext>
                </a:extLst>
              </a:tr>
            </a:tbl>
          </a:graphicData>
        </a:graphic>
      </p:graphicFrame>
    </p:spTree>
    <p:extLst>
      <p:ext uri="{BB962C8B-B14F-4D97-AF65-F5344CB8AC3E}">
        <p14:creationId xmlns:p14="http://schemas.microsoft.com/office/powerpoint/2010/main" val="3494744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FFB90F-B243-976E-E030-CA470DE23C4D}"/>
              </a:ext>
            </a:extLst>
          </p:cNvPr>
          <p:cNvSpPr>
            <a:spLocks noGrp="1"/>
          </p:cNvSpPr>
          <p:nvPr>
            <p:ph type="title"/>
          </p:nvPr>
        </p:nvSpPr>
        <p:spPr/>
        <p:txBody>
          <a:bodyPr/>
          <a:lstStyle/>
          <a:p>
            <a:endParaRPr lang="LID4096"/>
          </a:p>
        </p:txBody>
      </p:sp>
      <p:graphicFrame>
        <p:nvGraphicFramePr>
          <p:cNvPr id="4" name="Объект 3">
            <a:extLst>
              <a:ext uri="{FF2B5EF4-FFF2-40B4-BE49-F238E27FC236}">
                <a16:creationId xmlns:a16="http://schemas.microsoft.com/office/drawing/2014/main" id="{5F6EDA67-50D5-B1F2-B011-D430DC2807C0}"/>
              </a:ext>
            </a:extLst>
          </p:cNvPr>
          <p:cNvGraphicFramePr>
            <a:graphicFrameLocks noGrp="1"/>
          </p:cNvGraphicFramePr>
          <p:nvPr>
            <p:ph idx="1"/>
            <p:extLst>
              <p:ext uri="{D42A27DB-BD31-4B8C-83A1-F6EECF244321}">
                <p14:modId xmlns:p14="http://schemas.microsoft.com/office/powerpoint/2010/main" val="2422112595"/>
              </p:ext>
            </p:extLst>
          </p:nvPr>
        </p:nvGraphicFramePr>
        <p:xfrm>
          <a:off x="758535" y="393001"/>
          <a:ext cx="10848109" cy="6108217"/>
        </p:xfrm>
        <a:graphic>
          <a:graphicData uri="http://schemas.openxmlformats.org/drawingml/2006/table">
            <a:tbl>
              <a:tblPr>
                <a:tableStyleId>{5C22544A-7EE6-4342-B048-85BDC9FD1C3A}</a:tableStyleId>
              </a:tblPr>
              <a:tblGrid>
                <a:gridCol w="436420">
                  <a:extLst>
                    <a:ext uri="{9D8B030D-6E8A-4147-A177-3AD203B41FA5}">
                      <a16:colId xmlns:a16="http://schemas.microsoft.com/office/drawing/2014/main" val="327967010"/>
                    </a:ext>
                  </a:extLst>
                </a:gridCol>
                <a:gridCol w="2556163">
                  <a:extLst>
                    <a:ext uri="{9D8B030D-6E8A-4147-A177-3AD203B41FA5}">
                      <a16:colId xmlns:a16="http://schemas.microsoft.com/office/drawing/2014/main" val="813364175"/>
                    </a:ext>
                  </a:extLst>
                </a:gridCol>
                <a:gridCol w="4894118">
                  <a:extLst>
                    <a:ext uri="{9D8B030D-6E8A-4147-A177-3AD203B41FA5}">
                      <a16:colId xmlns:a16="http://schemas.microsoft.com/office/drawing/2014/main" val="3116470060"/>
                    </a:ext>
                  </a:extLst>
                </a:gridCol>
                <a:gridCol w="1413164">
                  <a:extLst>
                    <a:ext uri="{9D8B030D-6E8A-4147-A177-3AD203B41FA5}">
                      <a16:colId xmlns:a16="http://schemas.microsoft.com/office/drawing/2014/main" val="4247653255"/>
                    </a:ext>
                  </a:extLst>
                </a:gridCol>
                <a:gridCol w="1548244">
                  <a:extLst>
                    <a:ext uri="{9D8B030D-6E8A-4147-A177-3AD203B41FA5}">
                      <a16:colId xmlns:a16="http://schemas.microsoft.com/office/drawing/2014/main" val="4262005689"/>
                    </a:ext>
                  </a:extLst>
                </a:gridCol>
              </a:tblGrid>
              <a:tr h="394971">
                <a:tc>
                  <a:txBody>
                    <a:bodyPr/>
                    <a:lstStyle/>
                    <a:p>
                      <a:pPr algn="just">
                        <a:lnSpc>
                          <a:spcPct val="107000"/>
                        </a:lnSpc>
                        <a:spcAft>
                          <a:spcPts val="800"/>
                        </a:spcAft>
                        <a:tabLst>
                          <a:tab pos="2118360" algn="l"/>
                        </a:tabLst>
                      </a:pPr>
                      <a:r>
                        <a:rPr lang="ru-KZ" sz="1400" kern="100" dirty="0">
                          <a:effectLst/>
                          <a:latin typeface="Times New Roman" panose="02020603050405020304" pitchFamily="18" charset="0"/>
                          <a:cs typeface="Times New Roman" panose="02020603050405020304" pitchFamily="18" charset="0"/>
                        </a:rPr>
                        <a:t>6 </a:t>
                      </a:r>
                      <a:endParaRPr lang="ru-KZ"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Self-Report Emotional Intelligence Test (SREIT)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A 33-item measure of Salovey and Mayer‘s original concept of emotional intelligence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Mayer et al.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extLst>
                  <a:ext uri="{0D108BD9-81ED-4DB2-BD59-A6C34878D82A}">
                    <a16:rowId xmlns:a16="http://schemas.microsoft.com/office/drawing/2014/main" val="2458186473"/>
                  </a:ext>
                </a:extLst>
              </a:tr>
              <a:tr h="793852">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7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The Levels of Emotional Self Awareness Scale (LEAS)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measure based on hierarchical generalisation of emotional intelligence like physical sensations, action tendencies, single emotions and blends of these emotions.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8110" algn="just">
                        <a:lnSpc>
                          <a:spcPct val="107000"/>
                        </a:lnSpc>
                        <a:spcAft>
                          <a:spcPts val="800"/>
                        </a:spcAft>
                        <a:tabLst>
                          <a:tab pos="2118360" algn="l"/>
                        </a:tabLst>
                      </a:pPr>
                      <a:r>
                        <a:rPr lang="en-US" sz="1400" kern="100" dirty="0">
                          <a:effectLst/>
                          <a:latin typeface="Times New Roman" panose="02020603050405020304" pitchFamily="18" charset="0"/>
                          <a:cs typeface="Times New Roman" panose="02020603050405020304" pitchFamily="18" charset="0"/>
                        </a:rPr>
                        <a:t>Lane and Schwartz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extLst>
                  <a:ext uri="{0D108BD9-81ED-4DB2-BD59-A6C34878D82A}">
                    <a16:rowId xmlns:a16="http://schemas.microsoft.com/office/drawing/2014/main" val="3736601734"/>
                  </a:ext>
                </a:extLst>
              </a:tr>
              <a:tr h="793852">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8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The Genos Emotional Intelligence Inventory (Genos EI)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4300" algn="just">
                        <a:lnSpc>
                          <a:spcPct val="107000"/>
                        </a:lnSpc>
                        <a:spcAft>
                          <a:spcPts val="800"/>
                        </a:spcAft>
                        <a:tabLst>
                          <a:tab pos="2118360" algn="l"/>
                        </a:tabLst>
                      </a:pPr>
                      <a:r>
                        <a:rPr lang="en-US" sz="1400" kern="100" dirty="0">
                          <a:effectLst/>
                          <a:latin typeface="Times New Roman" panose="02020603050405020304" pitchFamily="18" charset="0"/>
                          <a:cs typeface="Times New Roman" panose="02020603050405020304" pitchFamily="18" charset="0"/>
                        </a:rPr>
                        <a:t>(Genos EI) is a 360-degree measure of emotionally intelligent workplace </a:t>
                      </a:r>
                      <a:r>
                        <a:rPr lang="en-US" sz="1400" kern="100" dirty="0" err="1">
                          <a:effectLst/>
                          <a:latin typeface="Times New Roman" panose="02020603050405020304" pitchFamily="18" charset="0"/>
                          <a:cs typeface="Times New Roman" panose="02020603050405020304" pitchFamily="18" charset="0"/>
                        </a:rPr>
                        <a:t>behaviour</a:t>
                      </a:r>
                      <a:r>
                        <a:rPr lang="en-US" sz="1400" kern="100" dirty="0">
                          <a:effectLst/>
                          <a:latin typeface="Times New Roman" panose="02020603050405020304" pitchFamily="18" charset="0"/>
                          <a:cs typeface="Times New Roman" panose="02020603050405020304" pitchFamily="18" charset="0"/>
                        </a:rPr>
                        <a:t>. It measures how often individuals display emotionally intelligent workplace </a:t>
                      </a:r>
                      <a:r>
                        <a:rPr lang="en-US" sz="1400" kern="100" dirty="0" err="1">
                          <a:effectLst/>
                          <a:latin typeface="Times New Roman" panose="02020603050405020304" pitchFamily="18" charset="0"/>
                          <a:cs typeface="Times New Roman" panose="02020603050405020304" pitchFamily="18" charset="0"/>
                        </a:rPr>
                        <a:t>behaviour</a:t>
                      </a:r>
                      <a:r>
                        <a:rPr lang="en-US" sz="1400" kern="100" dirty="0">
                          <a:effectLst/>
                          <a:latin typeface="Times New Roman" panose="02020603050405020304" pitchFamily="18" charset="0"/>
                          <a:cs typeface="Times New Roman" panose="02020603050405020304" pitchFamily="18" charset="0"/>
                        </a:rPr>
                        <a:t>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Multi - Rater or Self Assessment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Benjamin Palmer and Con Stough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extLst>
                  <a:ext uri="{0D108BD9-81ED-4DB2-BD59-A6C34878D82A}">
                    <a16:rowId xmlns:a16="http://schemas.microsoft.com/office/drawing/2014/main" val="3969411105"/>
                  </a:ext>
                </a:extLst>
              </a:tr>
              <a:tr h="1033180">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9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The Group Emotional Competence (GEC) Inventory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The instrument contains 57 items that measure the nine dimensions of GEI. GEC norms improve group effectiveness by building social capital, which facilitates engagement in effective task behaviours and processes.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Self-assessment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Vanessa Druskat and Steven Wolff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extLst>
                  <a:ext uri="{0D108BD9-81ED-4DB2-BD59-A6C34878D82A}">
                    <a16:rowId xmlns:a16="http://schemas.microsoft.com/office/drawing/2014/main" val="3498420117"/>
                  </a:ext>
                </a:extLst>
              </a:tr>
              <a:tr h="793852">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10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3665" algn="just">
                        <a:lnSpc>
                          <a:spcPct val="107000"/>
                        </a:lnSpc>
                        <a:spcAft>
                          <a:spcPts val="800"/>
                        </a:spcAft>
                        <a:tabLst>
                          <a:tab pos="1101725" algn="l"/>
                          <a:tab pos="2118360" algn="l"/>
                        </a:tabLst>
                      </a:pPr>
                      <a:r>
                        <a:rPr lang="fr-FR" sz="1400" kern="100">
                          <a:effectLst/>
                          <a:latin typeface="Times New Roman" panose="02020603050405020304" pitchFamily="18" charset="0"/>
                          <a:cs typeface="Times New Roman" panose="02020603050405020304" pitchFamily="18" charset="0"/>
                        </a:rPr>
                        <a:t>Trait Emotional Intelligence Questionnaire (TEIQue) </a:t>
                      </a:r>
                      <a:endParaRPr lang="fr-FR"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The TEIQue is a self-report inventory that covers the sampling domain of trait EI (reprinted below) comprehensively. It comprises 153 items, measuring 15 distinct facets, 4 factors, and global trait EI [49].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K. V. Petrides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extLst>
                  <a:ext uri="{0D108BD9-81ED-4DB2-BD59-A6C34878D82A}">
                    <a16:rowId xmlns:a16="http://schemas.microsoft.com/office/drawing/2014/main" val="740272419"/>
                  </a:ext>
                </a:extLst>
              </a:tr>
              <a:tr h="793852">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11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Work Group Emotional Intelligence Profile (WEIP)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The WEIP6 captures two dimensions of emotional intelligence: Ability to Deal with Own Emotions (Scale 1: 18 items) and Ability to Deal with Others' Emotions (Scale 2: 12 items)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811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Jordan et al.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extLst>
                  <a:ext uri="{0D108BD9-81ED-4DB2-BD59-A6C34878D82A}">
                    <a16:rowId xmlns:a16="http://schemas.microsoft.com/office/drawing/2014/main" val="3713194060"/>
                  </a:ext>
                </a:extLst>
              </a:tr>
              <a:tr h="1352284">
                <a:tc>
                  <a:txBody>
                    <a:bodyPr/>
                    <a:lstStyle/>
                    <a:p>
                      <a:pPr algn="just">
                        <a:lnSpc>
                          <a:spcPct val="107000"/>
                        </a:lnSpc>
                        <a:spcAft>
                          <a:spcPts val="800"/>
                        </a:spcAft>
                        <a:tabLst>
                          <a:tab pos="2118360" algn="l"/>
                        </a:tabLst>
                      </a:pPr>
                      <a:r>
                        <a:rPr lang="ru-KZ" sz="1400" kern="100">
                          <a:effectLst/>
                          <a:latin typeface="Times New Roman" panose="02020603050405020304" pitchFamily="18" charset="0"/>
                          <a:cs typeface="Times New Roman" panose="02020603050405020304" pitchFamily="18" charset="0"/>
                        </a:rPr>
                        <a:t>12 </a:t>
                      </a:r>
                      <a:endParaRPr lang="ru-KZ"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3665" algn="just">
                        <a:lnSpc>
                          <a:spcPct val="107000"/>
                        </a:lnSpc>
                        <a:spcAft>
                          <a:spcPts val="800"/>
                        </a:spcAft>
                        <a:tabLst>
                          <a:tab pos="1101725" algn="l"/>
                          <a:tab pos="2118360" algn="l"/>
                        </a:tabLst>
                      </a:pPr>
                      <a:r>
                        <a:rPr lang="en-US" sz="1400" kern="100">
                          <a:effectLst/>
                          <a:latin typeface="Times New Roman" panose="02020603050405020304" pitchFamily="18" charset="0"/>
                          <a:cs typeface="Times New Roman" panose="02020603050405020304" pitchFamily="18" charset="0"/>
                        </a:rPr>
                        <a:t>Wong's Emotional Intelligence Scale (WEIS)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430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WEIS consists of two parts. The first part contains 20 scenarios and respondents are required to choose one option that best reflects their likely reaction in each scenario. The second part contains 20 ability pairs and respondents are required to choose one out of the two types of abilities that best represent their strengths.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0490" algn="just">
                        <a:lnSpc>
                          <a:spcPct val="107000"/>
                        </a:lnSpc>
                        <a:spcAft>
                          <a:spcPts val="800"/>
                        </a:spcAft>
                        <a:tabLst>
                          <a:tab pos="2118360" algn="l"/>
                        </a:tabLst>
                      </a:pPr>
                      <a:r>
                        <a:rPr lang="en-US" sz="1400" kern="100">
                          <a:effectLst/>
                          <a:latin typeface="Times New Roman" panose="02020603050405020304" pitchFamily="18" charset="0"/>
                          <a:cs typeface="Times New Roman" panose="02020603050405020304" pitchFamily="18" charset="0"/>
                        </a:rPr>
                        <a:t>Self-Report </a:t>
                      </a:r>
                      <a:endParaRPr lang="en-US"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tc>
                  <a:txBody>
                    <a:bodyPr/>
                    <a:lstStyle/>
                    <a:p>
                      <a:pPr marR="118110" algn="just">
                        <a:lnSpc>
                          <a:spcPct val="107000"/>
                        </a:lnSpc>
                        <a:spcAft>
                          <a:spcPts val="800"/>
                        </a:spcAft>
                        <a:tabLst>
                          <a:tab pos="2118360" algn="l"/>
                        </a:tabLst>
                      </a:pPr>
                      <a:r>
                        <a:rPr lang="en-US" sz="1400" kern="100" dirty="0">
                          <a:effectLst/>
                          <a:latin typeface="Times New Roman" panose="02020603050405020304" pitchFamily="18" charset="0"/>
                          <a:cs typeface="Times New Roman" panose="02020603050405020304" pitchFamily="18" charset="0"/>
                        </a:rPr>
                        <a:t>Wong et al </a:t>
                      </a:r>
                      <a:endParaRPr lang="en-US"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0424" marR="20424" marT="0" marB="0"/>
                </a:tc>
                <a:extLst>
                  <a:ext uri="{0D108BD9-81ED-4DB2-BD59-A6C34878D82A}">
                    <a16:rowId xmlns:a16="http://schemas.microsoft.com/office/drawing/2014/main" val="385992758"/>
                  </a:ext>
                </a:extLst>
              </a:tr>
            </a:tbl>
          </a:graphicData>
        </a:graphic>
      </p:graphicFrame>
    </p:spTree>
    <p:extLst>
      <p:ext uri="{BB962C8B-B14F-4D97-AF65-F5344CB8AC3E}">
        <p14:creationId xmlns:p14="http://schemas.microsoft.com/office/powerpoint/2010/main" val="1004087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358C1A-6575-769F-E060-AE9CDA3686B5}"/>
              </a:ext>
            </a:extLst>
          </p:cNvPr>
          <p:cNvSpPr>
            <a:spLocks noGrp="1"/>
          </p:cNvSpPr>
          <p:nvPr>
            <p:ph type="title"/>
          </p:nvPr>
        </p:nvSpPr>
        <p:spPr/>
        <p:txBody>
          <a:bodyPr/>
          <a:lstStyle/>
          <a:p>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EQ vs. IQ: Which One Is More Beneficial?</a:t>
            </a:r>
            <a:endParaRPr lang="LID4096" dirty="0"/>
          </a:p>
        </p:txBody>
      </p:sp>
      <p:sp>
        <p:nvSpPr>
          <p:cNvPr id="3" name="Объект 2">
            <a:extLst>
              <a:ext uri="{FF2B5EF4-FFF2-40B4-BE49-F238E27FC236}">
                <a16:creationId xmlns:a16="http://schemas.microsoft.com/office/drawing/2014/main" id="{12181C88-4326-91BC-A49D-BA2B6FC7F581}"/>
              </a:ext>
            </a:extLst>
          </p:cNvPr>
          <p:cNvSpPr>
            <a:spLocks noGrp="1"/>
          </p:cNvSpPr>
          <p:nvPr>
            <p:ph idx="1"/>
          </p:nvPr>
        </p:nvSpPr>
        <p:spPr/>
        <p:txBody>
          <a:bodyPr>
            <a:normAutofit/>
          </a:bodyPr>
          <a:lstStyle/>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Human intelligence is marvelously complex. For centuries, researchers and philosophers have attempted to define it. In the modern era, researchers have relied on</a:t>
            </a:r>
            <a:r>
              <a:rPr lang="en-US" sz="1800" kern="100" dirty="0">
                <a:latin typeface="Times New Roman" panose="02020603050405020304" pitchFamily="18" charset="0"/>
                <a:ea typeface="Calibri" panose="020F0502020204030204" pitchFamily="34" charset="0"/>
                <a:cs typeface="Arial" panose="020B0604020202020204" pitchFamily="34" charset="0"/>
              </a:rPr>
              <a:t> Intelligence Quotient (IQ) tests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to measure both what people know and how quickly they can solve problems using reasoning.</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But IQ tests alone don’t necessarily account for the full range of your thinking abilities. IQ tests don’t always predict success in school, life, or business, either.</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So, in recent decades, researchers have expanded the definition of intelligence to include a wider set of skills.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In the last 20 years, the concept of </a:t>
            </a:r>
            <a:r>
              <a:rPr lang="en-US" sz="18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Emotional Intelligence (EI)</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has emerged as a way to describe another set of thinking skills. Emotional intelligence refers to your ability to recognize and regulate emotion, and to use social awareness in problem-solving.</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Together, IQ tests and EQ tests may give researchers a fuller picture of human intelligence.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LID4096" dirty="0"/>
          </a:p>
        </p:txBody>
      </p:sp>
    </p:spTree>
    <p:extLst>
      <p:ext uri="{BB962C8B-B14F-4D97-AF65-F5344CB8AC3E}">
        <p14:creationId xmlns:p14="http://schemas.microsoft.com/office/powerpoint/2010/main" val="4052638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912EA1-99AF-CB3B-B8F6-D3909994DCE2}"/>
              </a:ext>
            </a:extLst>
          </p:cNvPr>
          <p:cNvSpPr>
            <a:spLocks noGrp="1"/>
          </p:cNvSpPr>
          <p:nvPr>
            <p:ph type="title"/>
          </p:nvPr>
        </p:nvSpPr>
        <p:spPr/>
        <p:txBody>
          <a:bodyPr/>
          <a:lstStyle/>
          <a:p>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What’s the difference between IQ and EQ?</a:t>
            </a:r>
            <a:endParaRPr lang="LID4096" dirty="0"/>
          </a:p>
        </p:txBody>
      </p:sp>
      <p:sp>
        <p:nvSpPr>
          <p:cNvPr id="3" name="Объект 2">
            <a:extLst>
              <a:ext uri="{FF2B5EF4-FFF2-40B4-BE49-F238E27FC236}">
                <a16:creationId xmlns:a16="http://schemas.microsoft.com/office/drawing/2014/main" id="{3E28D76E-DCC9-2296-5D4C-4F97A69E28D6}"/>
              </a:ext>
            </a:extLst>
          </p:cNvPr>
          <p:cNvSpPr>
            <a:spLocks noGrp="1"/>
          </p:cNvSpPr>
          <p:nvPr>
            <p:ph idx="1"/>
          </p:nvPr>
        </p:nvSpPr>
        <p:spPr/>
        <p:txBody>
          <a:bodyPr>
            <a:normAutofit fontScale="85000" lnSpcReduction="10000"/>
          </a:bodyPr>
          <a:lstStyle/>
          <a:p>
            <a:pPr marL="0" indent="0" algn="just">
              <a:lnSpc>
                <a:spcPct val="120000"/>
              </a:lnSpc>
              <a:spcBef>
                <a:spcPts val="0"/>
              </a:spcBef>
              <a:buNone/>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Your IQ usually refers to your intellectual ability. Some of the most common elements of your IQ include your ability to:</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use logic to solve problems</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plan and strategize</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understand abstract ideas</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learn and adapt to change</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grasp and use language</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Your emotional quotient (EQ) generally refers to your ability to sense emotion in yourself and in other people. It also refers to how you use that awareness to guide your behavior. In general, if you have a high EQ, you may find it easier to:</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identify emotions</a:t>
            </a:r>
            <a:r>
              <a:rPr lang="en-US" sz="1900" kern="100" dirty="0">
                <a:effectLst/>
                <a:latin typeface="Times New Roman" panose="02020603050405020304" pitchFamily="18" charset="0"/>
                <a:ea typeface="Calibri" panose="020F0502020204030204" pitchFamily="34" charset="0"/>
                <a:cs typeface="Arial" panose="020B0604020202020204" pitchFamily="34" charset="0"/>
              </a:rPr>
              <a:t> in yourself and others</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empathize with other people</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adapt your feelings and behavior to different situations</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control your impulses</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kern="100" dirty="0">
                <a:effectLst/>
                <a:latin typeface="Times New Roman" panose="02020603050405020304" pitchFamily="18" charset="0"/>
                <a:ea typeface="Calibri" panose="020F0502020204030204" pitchFamily="34" charset="0"/>
                <a:cs typeface="Arial" panose="020B0604020202020204" pitchFamily="34" charset="0"/>
              </a:rPr>
              <a:t>withstand temptations and delay gratification</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resolve conflicts</a:t>
            </a:r>
            <a:r>
              <a:rPr lang="en-US" sz="1900" kern="100" dirty="0">
                <a:effectLst/>
                <a:latin typeface="Times New Roman" panose="02020603050405020304" pitchFamily="18" charset="0"/>
                <a:ea typeface="Calibri" panose="020F0502020204030204" pitchFamily="34" charset="0"/>
                <a:cs typeface="Arial" panose="020B0604020202020204" pitchFamily="34" charset="0"/>
              </a:rPr>
              <a:t> with others</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20000"/>
              </a:lnSpc>
              <a:spcBef>
                <a:spcPts val="0"/>
              </a:spcBef>
              <a:buSzPts val="1000"/>
              <a:buNone/>
              <a:tabLst>
                <a:tab pos="457200" algn="l"/>
              </a:tabLst>
            </a:pPr>
            <a:r>
              <a:rPr lang="en-US" sz="19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communicate effectively</a:t>
            </a:r>
            <a:endParaRPr lang="en-US" sz="1900" kern="100" dirty="0">
              <a:effectLst/>
              <a:latin typeface="Calibri" panose="020F0502020204030204" pitchFamily="34" charset="0"/>
              <a:ea typeface="Calibri" panose="020F0502020204030204" pitchFamily="34" charset="0"/>
              <a:cs typeface="Arial" panose="020B0604020202020204" pitchFamily="34" charset="0"/>
            </a:endParaRPr>
          </a:p>
          <a:p>
            <a:endParaRPr lang="LID4096" dirty="0"/>
          </a:p>
        </p:txBody>
      </p:sp>
    </p:spTree>
    <p:extLst>
      <p:ext uri="{BB962C8B-B14F-4D97-AF65-F5344CB8AC3E}">
        <p14:creationId xmlns:p14="http://schemas.microsoft.com/office/powerpoint/2010/main" val="2716679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EB79C6-4475-C8E0-FDB1-57E6945C7522}"/>
              </a:ext>
            </a:extLst>
          </p:cNvPr>
          <p:cNvSpPr>
            <a:spLocks noGrp="1"/>
          </p:cNvSpPr>
          <p:nvPr>
            <p:ph type="title"/>
          </p:nvPr>
        </p:nvSpPr>
        <p:spPr/>
        <p:txBody>
          <a:bodyPr/>
          <a:lstStyle/>
          <a:p>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How are IQ and EQ measured?</a:t>
            </a:r>
            <a:endParaRPr lang="LID4096" dirty="0"/>
          </a:p>
        </p:txBody>
      </p:sp>
      <p:sp>
        <p:nvSpPr>
          <p:cNvPr id="3" name="Объект 2">
            <a:extLst>
              <a:ext uri="{FF2B5EF4-FFF2-40B4-BE49-F238E27FC236}">
                <a16:creationId xmlns:a16="http://schemas.microsoft.com/office/drawing/2014/main" id="{187207E4-AAD4-9EBA-B977-C7586831AA95}"/>
              </a:ext>
            </a:extLst>
          </p:cNvPr>
          <p:cNvSpPr>
            <a:spLocks noGrp="1"/>
          </p:cNvSpPr>
          <p:nvPr>
            <p:ph idx="1"/>
          </p:nvPr>
        </p:nvSpPr>
        <p:spPr/>
        <p:txBody>
          <a:bodyPr>
            <a:normAutofit fontScale="92500" lnSpcReduction="10000"/>
          </a:bodyPr>
          <a:lstStyle/>
          <a:p>
            <a:pPr algn="just">
              <a:lnSpc>
                <a:spcPct val="120000"/>
              </a:lnSpc>
              <a:spcBef>
                <a:spcPts val="0"/>
              </a:spcBef>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There’s a lot of debate about the accuracy of IQ and EQ measurements.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20000"/>
              </a:lnSpc>
              <a:spcBef>
                <a:spcPts val="0"/>
              </a:spcBef>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Many factors can influence outcomes on tests, which leads some people to question whether these tests really measure innate abilities. For instance, the following factors may all have a bearing on test results: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rPr>
              <a:t>economic status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rPr>
              <a:t>social inequalities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access to </a:t>
            </a:r>
            <a:r>
              <a:rPr lang="en-US" sz="1800"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rPr>
              <a:t>education</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rPr>
              <a:t>childhood nutrition</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rPr>
              <a:t>childhood trauma</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other </a:t>
            </a:r>
            <a:r>
              <a:rPr lang="en-US" sz="1800"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rPr>
              <a:t>environmental factors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20000"/>
              </a:lnSpc>
              <a:spcBef>
                <a:spcPts val="0"/>
              </a:spcBef>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 most commonly used </a:t>
            </a:r>
            <a:r>
              <a:rPr lang="en-US" sz="18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IQ tests</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include: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 </a:t>
            </a:r>
            <a:r>
              <a:rPr lang="en-US" sz="18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Stanford-Binet Intelligence Scale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 Woodcock Johnson III Tests of Cognitive Abilities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 Wechsler Adult Intelligence Scale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 Wechsler Individual Achievement Test</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LID4096" dirty="0"/>
          </a:p>
        </p:txBody>
      </p:sp>
    </p:spTree>
    <p:extLst>
      <p:ext uri="{BB962C8B-B14F-4D97-AF65-F5344CB8AC3E}">
        <p14:creationId xmlns:p14="http://schemas.microsoft.com/office/powerpoint/2010/main" val="1245428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49F2DD-2E0E-AA42-C70F-CA8A9D09F1D6}"/>
              </a:ext>
            </a:extLst>
          </p:cNvPr>
          <p:cNvSpPr>
            <a:spLocks noGrp="1"/>
          </p:cNvSpPr>
          <p:nvPr>
            <p:ph type="title"/>
          </p:nvPr>
        </p:nvSpPr>
        <p:spPr>
          <a:xfrm>
            <a:off x="983673" y="863889"/>
            <a:ext cx="10515600" cy="1325563"/>
          </a:xfrm>
        </p:spPr>
        <p:txBody>
          <a:bodyPr>
            <a:normAutofit fontScale="90000"/>
          </a:bodyPr>
          <a:lstStyle/>
          <a:p>
            <a:pPr>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These IQ tests typically measure two different intelligence abilities, known as:</a:t>
            </a:r>
            <a:br>
              <a:rPr lang="en-US" sz="1800" kern="100" dirty="0">
                <a:effectLst/>
                <a:latin typeface="Calibri" panose="020F0502020204030204" pitchFamily="34" charset="0"/>
                <a:ea typeface="Calibri" panose="020F0502020204030204" pitchFamily="34" charset="0"/>
                <a:cs typeface="Arial" panose="020B0604020202020204" pitchFamily="34" charset="0"/>
              </a:rPr>
            </a:b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Crystallized intelligence.</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This type of intelligence is based on your verbal ability and knowledge and usually improves as you get older.</a:t>
            </a:r>
            <a:br>
              <a:rPr lang="en-US" sz="1800" kern="100" dirty="0">
                <a:effectLst/>
                <a:latin typeface="Calibri" panose="020F0502020204030204" pitchFamily="34" charset="0"/>
                <a:ea typeface="Calibri" panose="020F0502020204030204" pitchFamily="34" charset="0"/>
                <a:cs typeface="Arial" panose="020B0604020202020204" pitchFamily="34" charset="0"/>
              </a:rPr>
            </a:b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Fluid intelligence.</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This is your ability to reason, </a:t>
            </a:r>
            <a:r>
              <a:rPr lang="en-US" sz="1800" u="sng" kern="100" dirty="0">
                <a:solidFill>
                  <a:srgbClr val="0563C1"/>
                </a:solidFill>
                <a:effectLst/>
                <a:latin typeface="Times New Roman" panose="02020603050405020304" pitchFamily="18" charset="0"/>
                <a:ea typeface="Calibri" panose="020F0502020204030204" pitchFamily="34" charset="0"/>
                <a:cs typeface="Arial" panose="020B0604020202020204" pitchFamily="34" charset="0"/>
              </a:rPr>
              <a:t>think abstractly</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and solve problems without pre-existing knowledge.</a:t>
            </a:r>
            <a:br>
              <a:rPr lang="en-US" sz="1800" kern="100" dirty="0">
                <a:effectLst/>
                <a:latin typeface="Calibri" panose="020F0502020204030204" pitchFamily="34" charset="0"/>
                <a:ea typeface="Calibri" panose="020F0502020204030204" pitchFamily="34" charset="0"/>
                <a:cs typeface="Arial" panose="020B0604020202020204" pitchFamily="34" charset="0"/>
              </a:rPr>
            </a:br>
            <a:r>
              <a:rPr lang="en-US" sz="1800" kern="100" dirty="0">
                <a:effectLst/>
                <a:latin typeface="Times New Roman" panose="02020603050405020304" pitchFamily="18" charset="0"/>
                <a:ea typeface="Calibri" panose="020F0502020204030204" pitchFamily="34" charset="0"/>
                <a:cs typeface="Arial" panose="020B0604020202020204" pitchFamily="34" charset="0"/>
              </a:rPr>
              <a:t>Other IQ tests, such as the Universal Nonverbal Intelligence and Raven’s Progressive Matrices, attempt to measure intelligence without taking verbal ability into account.</a:t>
            </a:r>
            <a:br>
              <a:rPr lang="en-US" sz="1800" kern="100" dirty="0">
                <a:effectLst/>
                <a:latin typeface="Calibri" panose="020F0502020204030204" pitchFamily="34" charset="0"/>
                <a:ea typeface="Calibri" panose="020F0502020204030204" pitchFamily="34" charset="0"/>
                <a:cs typeface="Arial" panose="020B0604020202020204" pitchFamily="34" charset="0"/>
              </a:rPr>
            </a:br>
            <a:endParaRPr lang="LID4096" dirty="0"/>
          </a:p>
        </p:txBody>
      </p:sp>
      <p:sp>
        <p:nvSpPr>
          <p:cNvPr id="3" name="Объект 2">
            <a:extLst>
              <a:ext uri="{FF2B5EF4-FFF2-40B4-BE49-F238E27FC236}">
                <a16:creationId xmlns:a16="http://schemas.microsoft.com/office/drawing/2014/main" id="{FF2639E8-31D2-5583-8D3D-5BBCFE8F8C96}"/>
              </a:ext>
            </a:extLst>
          </p:cNvPr>
          <p:cNvSpPr>
            <a:spLocks noGrp="1"/>
          </p:cNvSpPr>
          <p:nvPr>
            <p:ph idx="1"/>
          </p:nvPr>
        </p:nvSpPr>
        <p:spPr>
          <a:xfrm>
            <a:off x="838200" y="2189451"/>
            <a:ext cx="10515600" cy="3987511"/>
          </a:xfrm>
        </p:spPr>
        <p:txBody>
          <a:bodyPr>
            <a:normAutofit fontScale="92500" lnSpcReduction="20000"/>
          </a:bodyPr>
          <a:lstStyle/>
          <a:p>
            <a:pPr algn="just">
              <a:lnSpc>
                <a:spcPct val="120000"/>
              </a:lnSpc>
              <a:spcBef>
                <a:spcPts val="0"/>
              </a:spcBef>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Emotional intelligence is often measured by tests such as:</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 Mayer-Salovey-Caruso Emotional Intelligence Tests</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 Situational Tests of Emotional Management</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 Situational Tests of Emotional Understanding</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 Diagnostic Analysis of Nonverbal Accuracy</a:t>
            </a:r>
          </a:p>
          <a:p>
            <a:pPr algn="just">
              <a:lnSpc>
                <a:spcPct val="120000"/>
              </a:lnSpc>
              <a:spcBef>
                <a:spcPts val="0"/>
              </a:spcBef>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These </a:t>
            </a:r>
            <a:r>
              <a:rPr lang="en-US" sz="1800" u="sng" kern="100" dirty="0">
                <a:solidFill>
                  <a:srgbClr val="0563C1"/>
                </a:solidFill>
                <a:latin typeface="Times New Roman" panose="02020603050405020304" pitchFamily="18" charset="0"/>
                <a:ea typeface="Calibri" panose="020F0502020204030204" pitchFamily="34" charset="0"/>
                <a:cs typeface="Times New Roman" panose="02020603050405020304" pitchFamily="18" charset="0"/>
              </a:rPr>
              <a:t>tests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sometimes differentiate between your:</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Ability intelligence.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How well you solve problems using social and emotional skillsets.</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Trait intelligence.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Your self-reported analysis of your own typical behaviors.</a:t>
            </a:r>
          </a:p>
          <a:p>
            <a:pPr algn="just">
              <a:lnSpc>
                <a:spcPct val="120000"/>
              </a:lnSpc>
              <a:spcBef>
                <a:spcPts val="0"/>
              </a:spcBef>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Many EQ tests rank your abilities in five areas:</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self-awareness</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self-regulation</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motivation</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empathy</a:t>
            </a:r>
          </a:p>
          <a:p>
            <a:pPr marL="342900" lvl="0" indent="-342900" algn="just">
              <a:lnSpc>
                <a:spcPct val="120000"/>
              </a:lnSpc>
              <a:spcBef>
                <a:spcPts val="0"/>
              </a:spcBef>
              <a:buSzPts val="1000"/>
              <a:buFont typeface="Symbol" panose="05050102010706020507" pitchFamily="18" charset="2"/>
              <a:buChar char=""/>
              <a:tabLst>
                <a:tab pos="4572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social skills</a:t>
            </a:r>
          </a:p>
          <a:p>
            <a:pPr algn="just">
              <a:lnSpc>
                <a:spcPct val="120000"/>
              </a:lnSpc>
              <a:spcBef>
                <a:spcPts val="0"/>
              </a:spcBef>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Some EQ and IQ tests can only be administered in professional settings and others are commercially available.</a:t>
            </a:r>
          </a:p>
          <a:p>
            <a:pPr marL="0" indent="0">
              <a:buNone/>
            </a:pPr>
            <a:endParaRPr lang="LID4096" dirty="0"/>
          </a:p>
        </p:txBody>
      </p:sp>
    </p:spTree>
    <p:extLst>
      <p:ext uri="{BB962C8B-B14F-4D97-AF65-F5344CB8AC3E}">
        <p14:creationId xmlns:p14="http://schemas.microsoft.com/office/powerpoint/2010/main" val="548888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F4524D-6C8E-5DE6-4B1E-B282262B01C7}"/>
              </a:ext>
            </a:extLst>
          </p:cNvPr>
          <p:cNvSpPr>
            <a:spLocks noGrp="1"/>
          </p:cNvSpPr>
          <p:nvPr>
            <p:ph type="title"/>
          </p:nvPr>
        </p:nvSpPr>
        <p:spPr/>
        <p:txBody>
          <a:bodyPr/>
          <a:lstStyle/>
          <a:p>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Is one more important than the other? </a:t>
            </a:r>
            <a:endParaRPr lang="LID4096" dirty="0"/>
          </a:p>
        </p:txBody>
      </p:sp>
      <p:sp>
        <p:nvSpPr>
          <p:cNvPr id="3" name="Объект 2">
            <a:extLst>
              <a:ext uri="{FF2B5EF4-FFF2-40B4-BE49-F238E27FC236}">
                <a16:creationId xmlns:a16="http://schemas.microsoft.com/office/drawing/2014/main" id="{59B28989-13F1-6AB5-CF6F-A11976BC3056}"/>
              </a:ext>
            </a:extLst>
          </p:cNvPr>
          <p:cNvSpPr>
            <a:spLocks noGrp="1"/>
          </p:cNvSpPr>
          <p:nvPr>
            <p:ph idx="1"/>
          </p:nvPr>
        </p:nvSpPr>
        <p:spPr/>
        <p:txBody>
          <a:bodyPr>
            <a:normAutofit/>
          </a:bodyPr>
          <a:lstStyle/>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Historically, scores on IQ tests have been linked to better academic performance, higher salaries, and better job performance. Newer </a:t>
            </a:r>
            <a:r>
              <a:rPr lang="en-US" sz="1800" kern="100" dirty="0">
                <a:latin typeface="Times New Roman" panose="02020603050405020304" pitchFamily="18" charset="0"/>
                <a:ea typeface="Calibri" panose="020F0502020204030204" pitchFamily="34" charset="0"/>
                <a:cs typeface="Arial" panose="020B0604020202020204" pitchFamily="34" charset="0"/>
              </a:rPr>
              <a:t>studies have raised questions about those conclusions, though.</a:t>
            </a:r>
          </a:p>
          <a:p>
            <a:pPr algn="just">
              <a:lnSpc>
                <a:spcPct val="107000"/>
              </a:lnSpc>
              <a:spcAft>
                <a:spcPts val="800"/>
              </a:spcAft>
            </a:pPr>
            <a:r>
              <a:rPr lang="en-US" sz="1800" kern="100" dirty="0">
                <a:latin typeface="Times New Roman" panose="02020603050405020304" pitchFamily="18" charset="0"/>
                <a:ea typeface="Calibri" panose="020F0502020204030204" pitchFamily="34" charset="0"/>
                <a:cs typeface="Arial" panose="020B0604020202020204" pitchFamily="34" charset="0"/>
              </a:rPr>
              <a:t>Emotional intelligence has been linked to job success and more satisfying relationships. There’s also evidence that emotional intelligence may help you handle stress. A 2019 research review concluded that emotional intelligence can help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you recover more quickly from acute stress.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Both kinds of intelligence can dramatically affect your quality of life and your accomplishments. Understanding and developing both kinds of intelligence may be your best bet for increasing your odds of success in all areas of your life.</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07225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id="{42ACE5DF-C32F-34F8-FBA3-366040EBADA8}"/>
              </a:ext>
            </a:extLst>
          </p:cNvPr>
          <p:cNvPicPr>
            <a:picLocks noGrp="1" noChangeAspect="1"/>
          </p:cNvPicPr>
          <p:nvPr>
            <p:ph idx="1"/>
          </p:nvPr>
        </p:nvPicPr>
        <p:blipFill>
          <a:blip r:embed="rId2"/>
          <a:stretch>
            <a:fillRect/>
          </a:stretch>
        </p:blipFill>
        <p:spPr>
          <a:xfrm>
            <a:off x="2486743" y="872836"/>
            <a:ext cx="6937812" cy="4651851"/>
          </a:xfrm>
          <a:prstGeom prst="rect">
            <a:avLst/>
          </a:prstGeom>
        </p:spPr>
      </p:pic>
    </p:spTree>
    <p:extLst>
      <p:ext uri="{BB962C8B-B14F-4D97-AF65-F5344CB8AC3E}">
        <p14:creationId xmlns:p14="http://schemas.microsoft.com/office/powerpoint/2010/main" val="216976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8DC59F-849B-6A75-DA89-461172B0BA80}"/>
              </a:ext>
            </a:extLst>
          </p:cNvPr>
          <p:cNvSpPr>
            <a:spLocks noGrp="1"/>
          </p:cNvSpPr>
          <p:nvPr>
            <p:ph type="title"/>
          </p:nvPr>
        </p:nvSpPr>
        <p:spPr/>
        <p:txBody>
          <a:bodyPr>
            <a:normAutofit/>
          </a:bodyPr>
          <a:lstStyle/>
          <a:p>
            <a:pPr>
              <a:lnSpc>
                <a:spcPct val="107000"/>
              </a:lnSpc>
              <a:spcAft>
                <a:spcPts val="800"/>
              </a:spcAft>
            </a:pPr>
            <a:r>
              <a:rPr lang="en-US" sz="1800" kern="100" dirty="0">
                <a:effectLst/>
                <a:latin typeface="Times New Roman" panose="02020603050405020304" pitchFamily="18" charset="0"/>
                <a:ea typeface="Calibri" panose="020F0502020204030204" pitchFamily="34" charset="0"/>
                <a:cs typeface="Arial" panose="020B0604020202020204" pitchFamily="34" charset="0"/>
              </a:rPr>
              <a:t>EI is a social–emotional competence. EI as a model can be broken into two broad aspects: </a:t>
            </a:r>
            <a:br>
              <a:rPr lang="en-US" sz="1800" kern="100" dirty="0">
                <a:effectLst/>
                <a:latin typeface="Calibri" panose="020F0502020204030204" pitchFamily="34" charset="0"/>
                <a:ea typeface="Calibri" panose="020F0502020204030204" pitchFamily="34" charset="0"/>
                <a:cs typeface="Arial" panose="020B0604020202020204" pitchFamily="34" charset="0"/>
              </a:rPr>
            </a:br>
            <a:r>
              <a:rPr lang="en-US" sz="1800" kern="100" dirty="0">
                <a:effectLst/>
                <a:latin typeface="Times New Roman" panose="02020603050405020304" pitchFamily="18" charset="0"/>
                <a:ea typeface="Calibri" panose="020F0502020204030204" pitchFamily="34" charset="0"/>
                <a:cs typeface="Arial" panose="020B0604020202020204" pitchFamily="34" charset="0"/>
              </a:rPr>
              <a:t>1.  Managing self </a:t>
            </a:r>
            <a:br>
              <a:rPr lang="en-US" sz="1800" kern="100" dirty="0">
                <a:effectLst/>
                <a:latin typeface="Calibri" panose="020F0502020204030204" pitchFamily="34" charset="0"/>
                <a:ea typeface="Calibri" panose="020F0502020204030204" pitchFamily="34" charset="0"/>
                <a:cs typeface="Arial" panose="020B0604020202020204" pitchFamily="34" charset="0"/>
              </a:rPr>
            </a:br>
            <a:r>
              <a:rPr lang="en-US" sz="1800" kern="100" dirty="0">
                <a:effectLst/>
                <a:latin typeface="Times New Roman" panose="02020603050405020304" pitchFamily="18" charset="0"/>
                <a:ea typeface="Calibri" panose="020F0502020204030204" pitchFamily="34" charset="0"/>
                <a:cs typeface="Arial" panose="020B0604020202020204" pitchFamily="34" charset="0"/>
              </a:rPr>
              <a:t>2.  Managing others </a:t>
            </a:r>
            <a:endParaRPr lang="LID4096" dirty="0"/>
          </a:p>
        </p:txBody>
      </p:sp>
      <p:sp>
        <p:nvSpPr>
          <p:cNvPr id="3" name="Объект 2">
            <a:extLst>
              <a:ext uri="{FF2B5EF4-FFF2-40B4-BE49-F238E27FC236}">
                <a16:creationId xmlns:a16="http://schemas.microsoft.com/office/drawing/2014/main" id="{6DB441F2-E5C9-7379-E331-5982716011F6}"/>
              </a:ext>
            </a:extLst>
          </p:cNvPr>
          <p:cNvSpPr>
            <a:spLocks noGrp="1"/>
          </p:cNvSpPr>
          <p:nvPr>
            <p:ph idx="1"/>
          </p:nvPr>
        </p:nvSpPr>
        <p:spPr/>
        <p:txBody>
          <a:bodyPr/>
          <a:lstStyle/>
          <a:p>
            <a:r>
              <a:rPr lang="en-US" sz="1800" kern="100" dirty="0">
                <a:effectLst/>
                <a:latin typeface="Times New Roman" panose="02020603050405020304" pitchFamily="18" charset="0"/>
                <a:ea typeface="Calibri" panose="020F0502020204030204" pitchFamily="34" charset="0"/>
                <a:cs typeface="Arial" panose="020B0604020202020204" pitchFamily="34" charset="0"/>
              </a:rPr>
              <a:t>The Engine of EI</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LID4096" dirty="0"/>
          </a:p>
        </p:txBody>
      </p:sp>
      <p:pic>
        <p:nvPicPr>
          <p:cNvPr id="4" name="Рисунок 3">
            <a:extLst>
              <a:ext uri="{FF2B5EF4-FFF2-40B4-BE49-F238E27FC236}">
                <a16:creationId xmlns:a16="http://schemas.microsoft.com/office/drawing/2014/main" id="{92F215D0-4F7C-5B96-E1AB-CDBB8196CBAC}"/>
              </a:ext>
            </a:extLst>
          </p:cNvPr>
          <p:cNvPicPr>
            <a:picLocks noChangeAspect="1"/>
          </p:cNvPicPr>
          <p:nvPr/>
        </p:nvPicPr>
        <p:blipFill>
          <a:blip r:embed="rId2"/>
          <a:stretch>
            <a:fillRect/>
          </a:stretch>
        </p:blipFill>
        <p:spPr>
          <a:xfrm>
            <a:off x="364777" y="2067791"/>
            <a:ext cx="11063378" cy="4244109"/>
          </a:xfrm>
          <a:prstGeom prst="rect">
            <a:avLst/>
          </a:prstGeom>
        </p:spPr>
      </p:pic>
    </p:spTree>
    <p:extLst>
      <p:ext uri="{BB962C8B-B14F-4D97-AF65-F5344CB8AC3E}">
        <p14:creationId xmlns:p14="http://schemas.microsoft.com/office/powerpoint/2010/main" val="531056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D6168E-C378-079E-C930-D17E398207B1}"/>
              </a:ext>
            </a:extLst>
          </p:cNvPr>
          <p:cNvSpPr>
            <a:spLocks noGrp="1"/>
          </p:cNvSpPr>
          <p:nvPr>
            <p:ph idx="1"/>
          </p:nvPr>
        </p:nvSpPr>
        <p:spPr/>
        <p:txBody>
          <a:bodyPr/>
          <a:lstStyle/>
          <a:p>
            <a:endParaRPr lang="LID4096" dirty="0"/>
          </a:p>
        </p:txBody>
      </p:sp>
      <p:pic>
        <p:nvPicPr>
          <p:cNvPr id="4" name="Рисунок 3">
            <a:extLst>
              <a:ext uri="{FF2B5EF4-FFF2-40B4-BE49-F238E27FC236}">
                <a16:creationId xmlns:a16="http://schemas.microsoft.com/office/drawing/2014/main" id="{EE9ECFD8-E2DA-4747-B6DE-2BD27A313E8E}"/>
              </a:ext>
            </a:extLst>
          </p:cNvPr>
          <p:cNvPicPr>
            <a:picLocks noChangeAspect="1"/>
          </p:cNvPicPr>
          <p:nvPr/>
        </p:nvPicPr>
        <p:blipFill>
          <a:blip r:embed="rId2"/>
          <a:stretch>
            <a:fillRect/>
          </a:stretch>
        </p:blipFill>
        <p:spPr>
          <a:xfrm rot="5400000">
            <a:off x="3427948" y="-1547080"/>
            <a:ext cx="5134295" cy="10313791"/>
          </a:xfrm>
          <a:prstGeom prst="rect">
            <a:avLst/>
          </a:prstGeom>
        </p:spPr>
      </p:pic>
    </p:spTree>
    <p:extLst>
      <p:ext uri="{BB962C8B-B14F-4D97-AF65-F5344CB8AC3E}">
        <p14:creationId xmlns:p14="http://schemas.microsoft.com/office/powerpoint/2010/main" val="2767386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8F908C5F-794F-0200-199C-998431F165E7}"/>
              </a:ext>
            </a:extLst>
          </p:cNvPr>
          <p:cNvPicPr>
            <a:picLocks noChangeAspect="1"/>
          </p:cNvPicPr>
          <p:nvPr/>
        </p:nvPicPr>
        <p:blipFill>
          <a:blip r:embed="rId2"/>
          <a:stretch>
            <a:fillRect/>
          </a:stretch>
        </p:blipFill>
        <p:spPr>
          <a:xfrm>
            <a:off x="1240239" y="1028701"/>
            <a:ext cx="4855761" cy="3948544"/>
          </a:xfrm>
          <a:prstGeom prst="rect">
            <a:avLst/>
          </a:prstGeom>
        </p:spPr>
      </p:pic>
      <p:pic>
        <p:nvPicPr>
          <p:cNvPr id="5" name="Рисунок 4">
            <a:extLst>
              <a:ext uri="{FF2B5EF4-FFF2-40B4-BE49-F238E27FC236}">
                <a16:creationId xmlns:a16="http://schemas.microsoft.com/office/drawing/2014/main" id="{70ED10D5-EFDD-797F-285E-8AEE9EF55C18}"/>
              </a:ext>
            </a:extLst>
          </p:cNvPr>
          <p:cNvPicPr>
            <a:picLocks noChangeAspect="1"/>
          </p:cNvPicPr>
          <p:nvPr/>
        </p:nvPicPr>
        <p:blipFill>
          <a:blip r:embed="rId3"/>
          <a:stretch>
            <a:fillRect/>
          </a:stretch>
        </p:blipFill>
        <p:spPr>
          <a:xfrm>
            <a:off x="5276705" y="1028701"/>
            <a:ext cx="5940425" cy="4290060"/>
          </a:xfrm>
          <a:prstGeom prst="rect">
            <a:avLst/>
          </a:prstGeom>
        </p:spPr>
      </p:pic>
    </p:spTree>
    <p:extLst>
      <p:ext uri="{BB962C8B-B14F-4D97-AF65-F5344CB8AC3E}">
        <p14:creationId xmlns:p14="http://schemas.microsoft.com/office/powerpoint/2010/main" val="2048609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95D9CC-3A34-8DAD-6CAE-292286C4C1C4}"/>
              </a:ext>
            </a:extLst>
          </p:cNvPr>
          <p:cNvSpPr>
            <a:spLocks noGrp="1"/>
          </p:cNvSpPr>
          <p:nvPr>
            <p:ph type="title"/>
          </p:nvPr>
        </p:nvSpPr>
        <p:spPr/>
        <p:txBody>
          <a:bodyPr>
            <a:normAutofit/>
          </a:bodyPr>
          <a:lstStyle/>
          <a:p>
            <a:r>
              <a:rPr lang="en-US" sz="1800" kern="100" dirty="0">
                <a:effectLst/>
                <a:latin typeface="Times New Roman" panose="02020603050405020304" pitchFamily="18" charset="0"/>
                <a:ea typeface="Calibri" panose="020F0502020204030204" pitchFamily="34" charset="0"/>
                <a:cs typeface="Arial" panose="020B0604020202020204" pitchFamily="34" charset="0"/>
              </a:rPr>
              <a:t>EI is both acquired and learnt. It can be built through a deep understanding of the lessons learnt from life experiences. On the other hand, genetics too play an important role in the development of EI. It  is  rather  difficult  to  peg  a  percentage  on  the  contribution  of genetics and life experiences in the development of EI. With age and maturity, EI tends to get stronger.</a:t>
            </a:r>
            <a:endParaRPr lang="LID4096" dirty="0"/>
          </a:p>
        </p:txBody>
      </p:sp>
      <p:pic>
        <p:nvPicPr>
          <p:cNvPr id="4" name="Объект 3">
            <a:extLst>
              <a:ext uri="{FF2B5EF4-FFF2-40B4-BE49-F238E27FC236}">
                <a16:creationId xmlns:a16="http://schemas.microsoft.com/office/drawing/2014/main" id="{84471697-E811-0DA7-981D-054ECECBE2B7}"/>
              </a:ext>
            </a:extLst>
          </p:cNvPr>
          <p:cNvPicPr>
            <a:picLocks noGrp="1" noChangeAspect="1"/>
          </p:cNvPicPr>
          <p:nvPr>
            <p:ph idx="1"/>
          </p:nvPr>
        </p:nvPicPr>
        <p:blipFill>
          <a:blip r:embed="rId2"/>
          <a:stretch>
            <a:fillRect/>
          </a:stretch>
        </p:blipFill>
        <p:spPr>
          <a:xfrm>
            <a:off x="1402773" y="1969897"/>
            <a:ext cx="9050482" cy="3917372"/>
          </a:xfrm>
          <a:prstGeom prst="rect">
            <a:avLst/>
          </a:prstGeom>
        </p:spPr>
      </p:pic>
    </p:spTree>
    <p:extLst>
      <p:ext uri="{BB962C8B-B14F-4D97-AF65-F5344CB8AC3E}">
        <p14:creationId xmlns:p14="http://schemas.microsoft.com/office/powerpoint/2010/main" val="1019277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id="{8197E1F6-9E2C-32E8-B194-7933B64CD54D}"/>
              </a:ext>
            </a:extLst>
          </p:cNvPr>
          <p:cNvPicPr>
            <a:picLocks noGrp="1" noChangeAspect="1"/>
          </p:cNvPicPr>
          <p:nvPr>
            <p:ph idx="1"/>
          </p:nvPr>
        </p:nvPicPr>
        <p:blipFill>
          <a:blip r:embed="rId2"/>
          <a:stretch>
            <a:fillRect/>
          </a:stretch>
        </p:blipFill>
        <p:spPr>
          <a:xfrm>
            <a:off x="3092056" y="394854"/>
            <a:ext cx="6748136" cy="5521202"/>
          </a:xfrm>
          <a:prstGeom prst="rect">
            <a:avLst/>
          </a:prstGeom>
        </p:spPr>
      </p:pic>
    </p:spTree>
    <p:extLst>
      <p:ext uri="{BB962C8B-B14F-4D97-AF65-F5344CB8AC3E}">
        <p14:creationId xmlns:p14="http://schemas.microsoft.com/office/powerpoint/2010/main" val="2908316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id="{326D4A2C-FD92-96F3-AF68-99E1744AF622}"/>
              </a:ext>
            </a:extLst>
          </p:cNvPr>
          <p:cNvPicPr>
            <a:picLocks noGrp="1" noChangeAspect="1"/>
          </p:cNvPicPr>
          <p:nvPr>
            <p:ph idx="1"/>
          </p:nvPr>
        </p:nvPicPr>
        <p:blipFill>
          <a:blip r:embed="rId2"/>
          <a:stretch>
            <a:fillRect/>
          </a:stretch>
        </p:blipFill>
        <p:spPr>
          <a:xfrm>
            <a:off x="2658001" y="623386"/>
            <a:ext cx="6641861" cy="5611227"/>
          </a:xfrm>
          <a:prstGeom prst="rect">
            <a:avLst/>
          </a:prstGeom>
        </p:spPr>
      </p:pic>
    </p:spTree>
    <p:extLst>
      <p:ext uri="{BB962C8B-B14F-4D97-AF65-F5344CB8AC3E}">
        <p14:creationId xmlns:p14="http://schemas.microsoft.com/office/powerpoint/2010/main" val="329144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id="{BCEDCEA8-D4B0-DBCB-01F3-4449EC124FFB}"/>
              </a:ext>
            </a:extLst>
          </p:cNvPr>
          <p:cNvPicPr>
            <a:picLocks noGrp="1" noChangeAspect="1"/>
          </p:cNvPicPr>
          <p:nvPr>
            <p:ph idx="1"/>
          </p:nvPr>
        </p:nvPicPr>
        <p:blipFill>
          <a:blip r:embed="rId2"/>
          <a:stretch>
            <a:fillRect/>
          </a:stretch>
        </p:blipFill>
        <p:spPr>
          <a:xfrm>
            <a:off x="3536427" y="904010"/>
            <a:ext cx="5368582" cy="4766498"/>
          </a:xfrm>
          <a:prstGeom prst="rect">
            <a:avLst/>
          </a:prstGeom>
        </p:spPr>
      </p:pic>
    </p:spTree>
    <p:extLst>
      <p:ext uri="{BB962C8B-B14F-4D97-AF65-F5344CB8AC3E}">
        <p14:creationId xmlns:p14="http://schemas.microsoft.com/office/powerpoint/2010/main" val="3812834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9BDF52-7443-F507-0494-B34682B88483}"/>
              </a:ext>
            </a:extLst>
          </p:cNvPr>
          <p:cNvSpPr>
            <a:spLocks noGrp="1"/>
          </p:cNvSpPr>
          <p:nvPr>
            <p:ph type="title"/>
          </p:nvPr>
        </p:nvSpPr>
        <p:spPr/>
        <p:txBody>
          <a:bodyPr/>
          <a:lstStyle/>
          <a:p>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EMOTIONAL INTELLIGENCE; HISTORY, MODELS AND MEASURES</a:t>
            </a:r>
            <a:endParaRPr lang="LID4096" dirty="0"/>
          </a:p>
        </p:txBody>
      </p:sp>
      <p:sp>
        <p:nvSpPr>
          <p:cNvPr id="3" name="Объект 2">
            <a:extLst>
              <a:ext uri="{FF2B5EF4-FFF2-40B4-BE49-F238E27FC236}">
                <a16:creationId xmlns:a16="http://schemas.microsoft.com/office/drawing/2014/main" id="{E7FF5B71-3B66-B30E-1649-8B09E3E989C0}"/>
              </a:ext>
            </a:extLst>
          </p:cNvPr>
          <p:cNvSpPr>
            <a:spLocks noGrp="1"/>
          </p:cNvSpPr>
          <p:nvPr>
            <p:ph idx="1"/>
          </p:nvPr>
        </p:nvSpPr>
        <p:spPr/>
        <p:txBody>
          <a:bodyPr/>
          <a:lstStyle/>
          <a:p>
            <a:r>
              <a:rPr lang="en-US" sz="1800" kern="100" dirty="0">
                <a:effectLst/>
                <a:latin typeface="Times New Roman" panose="02020603050405020304" pitchFamily="18" charset="0"/>
                <a:ea typeface="Calibri" panose="020F0502020204030204" pitchFamily="34" charset="0"/>
                <a:cs typeface="Arial" panose="020B0604020202020204" pitchFamily="34" charset="0"/>
              </a:rPr>
              <a:t>Emotional Intelligence in the simplest words refers to the ability to recognize and regulate emotions in ourselves and others [1] to make effective decisions [2], [3]. EI may be a relatively new term, not more than 25 years old but the roots of EI can be found in The Bhagavad-Gita, 5000 years ago where Krishna‘s </a:t>
            </a:r>
            <a:r>
              <a:rPr lang="en-US" sz="1800" kern="100" dirty="0" err="1">
                <a:effectLst/>
                <a:latin typeface="Times New Roman" panose="02020603050405020304" pitchFamily="18" charset="0"/>
                <a:ea typeface="Calibri" panose="020F0502020204030204" pitchFamily="34" charset="0"/>
                <a:cs typeface="Arial" panose="020B0604020202020204" pitchFamily="34" charset="0"/>
              </a:rPr>
              <a:t>Sthithapragnya</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(Emotionally stable person) is very close to Mayer and Salovey‘s Emotionally Intelligent person [4] and also the work of Plato, 2000 years ago where he stated, ―All learning has an emotional base‖ [5]. Since then, researchers, scientists, educators, and philosophers have worked to prove or disprove the importance of feelings and emotions in day to day life [5]. Though we experience a wide range of emotions in our daily life its effect on human </a:t>
            </a:r>
            <a:r>
              <a:rPr lang="en-US" sz="1800" kern="100" dirty="0" err="1">
                <a:effectLst/>
                <a:latin typeface="Times New Roman" panose="02020603050405020304" pitchFamily="18" charset="0"/>
                <a:ea typeface="Calibri" panose="020F0502020204030204" pitchFamily="34" charset="0"/>
                <a:cs typeface="Arial" panose="020B0604020202020204" pitchFamily="34" charset="0"/>
              </a:rPr>
              <a:t>behaviour</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has always been a topic of argument [6]. Unfortunately, for a large part of last two millennia, common thought was, ―Emotions are in the way, they keep us from making good decisions, and they keep us from focusing‖ [7]. In the last three decades, a growing body of research is proving just the opposite by suggesting that Emotions are valuable signals that help us survive and thrive [8]. Over the last few decades, beliefs about emotions and intelligence have both changed — where intelligence was once perfection, people were recognizing that there was more to life [10].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LID4096" dirty="0"/>
          </a:p>
        </p:txBody>
      </p:sp>
    </p:spTree>
    <p:extLst>
      <p:ext uri="{BB962C8B-B14F-4D97-AF65-F5344CB8AC3E}">
        <p14:creationId xmlns:p14="http://schemas.microsoft.com/office/powerpoint/2010/main" val="3842539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25DC7E-C8C9-1C82-EDE0-62C1EF8FE231}"/>
              </a:ext>
            </a:extLst>
          </p:cNvPr>
          <p:cNvSpPr>
            <a:spLocks noGrp="1"/>
          </p:cNvSpPr>
          <p:nvPr>
            <p:ph type="title"/>
          </p:nvPr>
        </p:nvSpPr>
        <p:spPr/>
        <p:txBody>
          <a:bodyPr/>
          <a:lstStyle/>
          <a:p>
            <a:r>
              <a:rPr lang="en-US" sz="1800" b="1" dirty="0">
                <a:effectLst/>
                <a:latin typeface="Times New Roman" panose="02020603050405020304" pitchFamily="18" charset="0"/>
                <a:ea typeface="Calibri" panose="020F0502020204030204" pitchFamily="34" charset="0"/>
              </a:rPr>
              <a:t>HISTORY OF EMOTIONAL INTELLIGENCE </a:t>
            </a:r>
            <a:endParaRPr lang="LID4096" dirty="0"/>
          </a:p>
        </p:txBody>
      </p:sp>
      <p:sp>
        <p:nvSpPr>
          <p:cNvPr id="3" name="Объект 2">
            <a:extLst>
              <a:ext uri="{FF2B5EF4-FFF2-40B4-BE49-F238E27FC236}">
                <a16:creationId xmlns:a16="http://schemas.microsoft.com/office/drawing/2014/main" id="{BD2D669B-E731-09BE-ABAF-49AA3A6909A7}"/>
              </a:ext>
            </a:extLst>
          </p:cNvPr>
          <p:cNvSpPr>
            <a:spLocks noGrp="1"/>
          </p:cNvSpPr>
          <p:nvPr>
            <p:ph idx="1"/>
          </p:nvPr>
        </p:nvSpPr>
        <p:spPr>
          <a:xfrm>
            <a:off x="838200" y="1433945"/>
            <a:ext cx="10515600" cy="4743018"/>
          </a:xfrm>
        </p:spPr>
        <p:txBody>
          <a:bodyPr>
            <a:normAutofit fontScale="92500" lnSpcReduction="10000"/>
          </a:bodyPr>
          <a:lstStyle/>
          <a:p>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1930s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Edward Thorndike described the concept of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social intelligence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as the ability to get along with other people by being able to understand the internal states, motives and </a:t>
            </a:r>
            <a:r>
              <a:rPr lang="en-US" sz="1800" kern="100" dirty="0" err="1">
                <a:effectLst/>
                <a:latin typeface="Times New Roman" panose="02020603050405020304" pitchFamily="18" charset="0"/>
                <a:ea typeface="Calibri" panose="020F0502020204030204" pitchFamily="34" charset="0"/>
                <a:cs typeface="Arial" panose="020B0604020202020204" pitchFamily="34" charset="0"/>
              </a:rPr>
              <a:t>behaviours</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of oneself and others [23]. </a:t>
            </a: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1940s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David Wechsler developed the concept of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non-cognitive intelligence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stating that it is essential for success in life intelligence is not complete until we are not able to define its non cognitive aspects [24]. </a:t>
            </a: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1950s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Humanistic Psychologist Abraham Maslow suggested that people can build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emotional strength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[25]. </a:t>
            </a: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1975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Howard Gardner introduces the concept of multiple Intelligences in his book The Shattered Mind [26]. </a:t>
            </a: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1983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Howard Gardner in his book Frames of Mind introduced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Interpersonal and Intrapersonal Intelligence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and said it is as important as IQ [15]. </a:t>
            </a: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1985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Wayne Payne used the term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emotional intelligence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in his doctoral dissertation entitled,' A study of emotion: Developing emotional intelligence; self-integration; relating to fear, pain and desire.‘ (Theory, structure of reality, problem-solving, contraction/expansion, tuning in/coming out/letting go)" [27]. </a:t>
            </a:r>
          </a:p>
          <a:p>
            <a:pPr algn="just">
              <a:lnSpc>
                <a:spcPct val="107000"/>
              </a:lnSpc>
              <a:spcAft>
                <a:spcPts val="800"/>
              </a:spcAft>
              <a:tabLst>
                <a:tab pos="2118360" algn="l"/>
              </a:tabLst>
            </a:pP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1987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In an article published in Mensa Magazine, Keith Beasley used the term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emotional quotient</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It has been suggested that this is the first published use of the term, although Reuven Bar-On claims to have used the term in an unpublished version of his graduate thesis [28].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tabLst>
                <a:tab pos="2118360" algn="l"/>
              </a:tabLst>
            </a:pP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1990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Psychologists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Peter Salovey and John Mayer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published their landmark article, ―Emotional Intelligence‖ in the journal Imagination, Cognition, and Personality [17].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tabLst>
                <a:tab pos="2118360" algn="l"/>
              </a:tabLst>
            </a:pPr>
            <a:r>
              <a:rPr lang="en-US" sz="1800" b="1" kern="100" dirty="0">
                <a:effectLst/>
                <a:latin typeface="Times New Roman" panose="02020603050405020304" pitchFamily="18" charset="0"/>
                <a:ea typeface="Calibri" panose="020F0502020204030204" pitchFamily="34" charset="0"/>
                <a:cs typeface="Arial" panose="020B0604020202020204" pitchFamily="34" charset="0"/>
              </a:rPr>
              <a:t>1995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 The concept of EI got popularized after the publication on </a:t>
            </a:r>
            <a:r>
              <a:rPr lang="en-US" sz="1800"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Daniel Goleman's </a:t>
            </a:r>
            <a:r>
              <a:rPr lang="en-US" sz="1800" kern="100" dirty="0">
                <a:effectLst/>
                <a:latin typeface="Times New Roman" panose="02020603050405020304" pitchFamily="18" charset="0"/>
                <a:ea typeface="Calibri" panose="020F0502020204030204" pitchFamily="34" charset="0"/>
                <a:cs typeface="Arial" panose="020B0604020202020204" pitchFamily="34" charset="0"/>
              </a:rPr>
              <a:t>book ―Emotional Intelligence: Why It can Matter More than IQ‖ [18]. </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LID4096" dirty="0"/>
          </a:p>
        </p:txBody>
      </p:sp>
    </p:spTree>
    <p:extLst>
      <p:ext uri="{BB962C8B-B14F-4D97-AF65-F5344CB8AC3E}">
        <p14:creationId xmlns:p14="http://schemas.microsoft.com/office/powerpoint/2010/main" val="1670812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19F344-51CF-FA76-280B-AD01C7718480}"/>
              </a:ext>
            </a:extLst>
          </p:cNvPr>
          <p:cNvSpPr>
            <a:spLocks noGrp="1"/>
          </p:cNvSpPr>
          <p:nvPr>
            <p:ph type="title"/>
          </p:nvPr>
        </p:nvSpPr>
        <p:spPr/>
        <p:txBody>
          <a:bodyPr/>
          <a:lstStyle/>
          <a:p>
            <a:endParaRPr lang="LID4096"/>
          </a:p>
        </p:txBody>
      </p:sp>
      <p:graphicFrame>
        <p:nvGraphicFramePr>
          <p:cNvPr id="6" name="Объект 5">
            <a:extLst>
              <a:ext uri="{FF2B5EF4-FFF2-40B4-BE49-F238E27FC236}">
                <a16:creationId xmlns:a16="http://schemas.microsoft.com/office/drawing/2014/main" id="{80EC6EA2-A3D4-2A5A-DF73-3DC5DD958AF2}"/>
              </a:ext>
            </a:extLst>
          </p:cNvPr>
          <p:cNvGraphicFramePr>
            <a:graphicFrameLocks noGrp="1"/>
          </p:cNvGraphicFramePr>
          <p:nvPr>
            <p:ph idx="1"/>
            <p:extLst>
              <p:ext uri="{D42A27DB-BD31-4B8C-83A1-F6EECF244321}">
                <p14:modId xmlns:p14="http://schemas.microsoft.com/office/powerpoint/2010/main" val="4196827339"/>
              </p:ext>
            </p:extLst>
          </p:nvPr>
        </p:nvGraphicFramePr>
        <p:xfrm>
          <a:off x="838201" y="365125"/>
          <a:ext cx="10674926" cy="6252595"/>
        </p:xfrm>
        <a:graphic>
          <a:graphicData uri="http://schemas.openxmlformats.org/drawingml/2006/table">
            <a:tbl>
              <a:tblPr>
                <a:tableStyleId>{5C22544A-7EE6-4342-B048-85BDC9FD1C3A}</a:tableStyleId>
              </a:tblPr>
              <a:tblGrid>
                <a:gridCol w="1541317">
                  <a:extLst>
                    <a:ext uri="{9D8B030D-6E8A-4147-A177-3AD203B41FA5}">
                      <a16:colId xmlns:a16="http://schemas.microsoft.com/office/drawing/2014/main" val="3185697728"/>
                    </a:ext>
                  </a:extLst>
                </a:gridCol>
                <a:gridCol w="9133609">
                  <a:extLst>
                    <a:ext uri="{9D8B030D-6E8A-4147-A177-3AD203B41FA5}">
                      <a16:colId xmlns:a16="http://schemas.microsoft.com/office/drawing/2014/main" val="92851205"/>
                    </a:ext>
                  </a:extLst>
                </a:gridCol>
              </a:tblGrid>
              <a:tr h="1660323">
                <a:tc>
                  <a:txBody>
                    <a:bodyPr/>
                    <a:lstStyle/>
                    <a:p>
                      <a:pPr marR="131445" indent="90170" algn="just">
                        <a:lnSpc>
                          <a:spcPct val="107000"/>
                        </a:lnSpc>
                        <a:spcAft>
                          <a:spcPts val="800"/>
                        </a:spcAft>
                        <a:tabLst>
                          <a:tab pos="2118360" algn="l"/>
                        </a:tabLst>
                      </a:pPr>
                      <a:r>
                        <a:rPr lang="en-US" sz="1200" kern="100">
                          <a:effectLst/>
                          <a:latin typeface="Times New Roman" panose="02020603050405020304" pitchFamily="18" charset="0"/>
                          <a:cs typeface="Times New Roman" panose="02020603050405020304" pitchFamily="18" charset="0"/>
                        </a:rPr>
                        <a:t>1900-1969 Intelligence and Emotions as Separate Narrow Fields </a:t>
                      </a:r>
                      <a:endParaRPr lang="en-US"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tc>
                  <a:txBody>
                    <a:bodyPr/>
                    <a:lstStyle/>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Intelligence Research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Psychometric approach to intelligence is developed and refined.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Emotions Research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-Debate which happens first: physiological reaction or emotion.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-Movement from Darwin‘s theory for heritability and evolution of emotional responses to now being viewed as culturally determined.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-Social Intelligence [12] as concept is introduced.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extLst>
                  <a:ext uri="{0D108BD9-81ED-4DB2-BD59-A6C34878D82A}">
                    <a16:rowId xmlns:a16="http://schemas.microsoft.com/office/drawing/2014/main" val="3642836674"/>
                  </a:ext>
                </a:extLst>
              </a:tr>
              <a:tr h="1865477">
                <a:tc>
                  <a:txBody>
                    <a:bodyPr/>
                    <a:lstStyle/>
                    <a:p>
                      <a:pPr marR="131445" indent="9017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1970-1989 Precursors to EI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tc>
                  <a:txBody>
                    <a:bodyPr/>
                    <a:lstStyle/>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The field of cognition and affect emerged to examine </a:t>
                      </a:r>
                      <a:r>
                        <a:rPr lang="en-US" sz="1200" kern="100" dirty="0">
                          <a:effectLst/>
                          <a:highlight>
                            <a:srgbClr val="FFFF00"/>
                          </a:highlight>
                          <a:latin typeface="Times New Roman" panose="02020603050405020304" pitchFamily="18" charset="0"/>
                          <a:cs typeface="Times New Roman" panose="02020603050405020304" pitchFamily="18" charset="0"/>
                        </a:rPr>
                        <a:t>how emotions interacted with thoughts</a:t>
                      </a:r>
                      <a:r>
                        <a:rPr lang="en-US" sz="1200" kern="100" dirty="0">
                          <a:effectLst/>
                          <a:latin typeface="Times New Roman" panose="02020603050405020304" pitchFamily="18" charset="0"/>
                          <a:cs typeface="Times New Roman" panose="02020603050405020304" pitchFamily="18" charset="0"/>
                        </a:rPr>
                        <a:t>.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Gardner [15] theory of multiple intelligences described </a:t>
                      </a:r>
                      <a:r>
                        <a:rPr lang="en-US" sz="1200" kern="100" dirty="0">
                          <a:effectLst/>
                          <a:highlight>
                            <a:srgbClr val="FFFF00"/>
                          </a:highlight>
                          <a:latin typeface="Times New Roman" panose="02020603050405020304" pitchFamily="18" charset="0"/>
                          <a:cs typeface="Times New Roman" panose="02020603050405020304" pitchFamily="18" charset="0"/>
                        </a:rPr>
                        <a:t>an intrapersonal intelligence and an interpersonal intelligence</a:t>
                      </a:r>
                      <a:r>
                        <a:rPr lang="en-US" sz="1200" kern="100" dirty="0">
                          <a:effectLst/>
                          <a:latin typeface="Times New Roman" panose="02020603050405020304" pitchFamily="18" charset="0"/>
                          <a:cs typeface="Times New Roman" panose="02020603050405020304" pitchFamily="18" charset="0"/>
                        </a:rPr>
                        <a:t>.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Empirical work on social intelligence developed four components: social skills, empathy skills, prosaically attitudes, and emotionality (sensitivity).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Brain research began to separate out connection between emotion and cognition.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Occasional use of EI appeared.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extLst>
                  <a:ext uri="{0D108BD9-81ED-4DB2-BD59-A6C34878D82A}">
                    <a16:rowId xmlns:a16="http://schemas.microsoft.com/office/drawing/2014/main" val="2830241100"/>
                  </a:ext>
                </a:extLst>
              </a:tr>
              <a:tr h="958785">
                <a:tc>
                  <a:txBody>
                    <a:bodyPr/>
                    <a:lstStyle/>
                    <a:p>
                      <a:pPr marR="131445" indent="90170" algn="just">
                        <a:lnSpc>
                          <a:spcPct val="107000"/>
                        </a:lnSpc>
                        <a:spcAft>
                          <a:spcPts val="800"/>
                        </a:spcAft>
                        <a:tabLst>
                          <a:tab pos="2118360" algn="l"/>
                        </a:tabLst>
                      </a:pPr>
                      <a:r>
                        <a:rPr lang="en-US" sz="1200" kern="100">
                          <a:effectLst/>
                          <a:latin typeface="Times New Roman" panose="02020603050405020304" pitchFamily="18" charset="0"/>
                          <a:cs typeface="Times New Roman" panose="02020603050405020304" pitchFamily="18" charset="0"/>
                        </a:rPr>
                        <a:t>1990-1993 The Emergence of EI </a:t>
                      </a:r>
                      <a:endParaRPr lang="en-US"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tc>
                  <a:txBody>
                    <a:bodyPr/>
                    <a:lstStyle/>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Mayer and Salovey publish a series of articles on EI.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First ability measure of EI published.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Editor of the journal Intelligence argued for an </a:t>
                      </a:r>
                      <a:r>
                        <a:rPr lang="en-US" sz="1200" kern="100" dirty="0">
                          <a:effectLst/>
                          <a:highlight>
                            <a:srgbClr val="FFFF00"/>
                          </a:highlight>
                          <a:latin typeface="Times New Roman" panose="02020603050405020304" pitchFamily="18" charset="0"/>
                          <a:cs typeface="Times New Roman" panose="02020603050405020304" pitchFamily="18" charset="0"/>
                        </a:rPr>
                        <a:t>existence of EI</a:t>
                      </a:r>
                      <a:r>
                        <a:rPr lang="en-US" sz="1200" kern="100" dirty="0">
                          <a:effectLst/>
                          <a:latin typeface="Times New Roman" panose="02020603050405020304" pitchFamily="18" charset="0"/>
                          <a:cs typeface="Times New Roman" panose="02020603050405020304" pitchFamily="18" charset="0"/>
                        </a:rPr>
                        <a:t>.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Further developments for EI in the brain sciences.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extLst>
                  <a:ext uri="{0D108BD9-81ED-4DB2-BD59-A6C34878D82A}">
                    <a16:rowId xmlns:a16="http://schemas.microsoft.com/office/drawing/2014/main" val="600062292"/>
                  </a:ext>
                </a:extLst>
              </a:tr>
              <a:tr h="866551">
                <a:tc>
                  <a:txBody>
                    <a:bodyPr/>
                    <a:lstStyle/>
                    <a:p>
                      <a:pPr marR="131445" indent="90170" algn="just">
                        <a:lnSpc>
                          <a:spcPct val="107000"/>
                        </a:lnSpc>
                        <a:spcAft>
                          <a:spcPts val="800"/>
                        </a:spcAft>
                        <a:tabLst>
                          <a:tab pos="2118360" algn="l"/>
                        </a:tabLst>
                      </a:pPr>
                      <a:r>
                        <a:rPr lang="en-US" sz="1200" kern="100">
                          <a:effectLst/>
                          <a:latin typeface="Times New Roman" panose="02020603050405020304" pitchFamily="18" charset="0"/>
                          <a:cs typeface="Times New Roman" panose="02020603050405020304" pitchFamily="18" charset="0"/>
                        </a:rPr>
                        <a:t>1994-1997 The Popularization and Broadening </a:t>
                      </a:r>
                      <a:endParaRPr lang="en-US"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tc>
                  <a:txBody>
                    <a:bodyPr/>
                    <a:lstStyle/>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a:t>
                      </a:r>
                      <a:r>
                        <a:rPr lang="en-US" sz="1200" kern="100" dirty="0">
                          <a:effectLst/>
                          <a:highlight>
                            <a:srgbClr val="FFFF00"/>
                          </a:highlight>
                          <a:latin typeface="Times New Roman" panose="02020603050405020304" pitchFamily="18" charset="0"/>
                          <a:cs typeface="Times New Roman" panose="02020603050405020304" pitchFamily="18" charset="0"/>
                        </a:rPr>
                        <a:t>Goleman</a:t>
                      </a:r>
                      <a:r>
                        <a:rPr lang="en-US" sz="1200" kern="100" dirty="0">
                          <a:effectLst/>
                          <a:latin typeface="Times New Roman" panose="02020603050405020304" pitchFamily="18" charset="0"/>
                          <a:cs typeface="Times New Roman" panose="02020603050405020304" pitchFamily="18" charset="0"/>
                        </a:rPr>
                        <a:t> [18] publishes Emotional Intelligence which becomes worldwide best-seller.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Time magazine used the term ―EQ‖ on its cover [31]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measures of EI using mixed model theories were published.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extLst>
                  <a:ext uri="{0D108BD9-81ED-4DB2-BD59-A6C34878D82A}">
                    <a16:rowId xmlns:a16="http://schemas.microsoft.com/office/drawing/2014/main" val="2158860792"/>
                  </a:ext>
                </a:extLst>
              </a:tr>
              <a:tr h="661397">
                <a:tc>
                  <a:txBody>
                    <a:bodyPr/>
                    <a:lstStyle/>
                    <a:p>
                      <a:pPr marR="131445" indent="90170" algn="just">
                        <a:lnSpc>
                          <a:spcPct val="107000"/>
                        </a:lnSpc>
                        <a:spcAft>
                          <a:spcPts val="800"/>
                        </a:spcAft>
                        <a:tabLst>
                          <a:tab pos="2118360" algn="l"/>
                        </a:tabLst>
                      </a:pPr>
                      <a:r>
                        <a:rPr lang="en-US" sz="1200" kern="100">
                          <a:effectLst/>
                          <a:latin typeface="Times New Roman" panose="02020603050405020304" pitchFamily="18" charset="0"/>
                          <a:cs typeface="Times New Roman" panose="02020603050405020304" pitchFamily="18" charset="0"/>
                        </a:rPr>
                        <a:t>1998-Present Research on the Institutionalization of EI </a:t>
                      </a:r>
                      <a:endParaRPr lang="en-US"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tc>
                  <a:txBody>
                    <a:bodyPr/>
                    <a:lstStyle/>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-refinements to the concept of EI.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-new measures of EI introduced. </a:t>
                      </a:r>
                    </a:p>
                    <a:p>
                      <a:pPr marR="137160" algn="just">
                        <a:lnSpc>
                          <a:spcPct val="107000"/>
                        </a:lnSpc>
                        <a:spcAft>
                          <a:spcPts val="800"/>
                        </a:spcAft>
                        <a:tabLst>
                          <a:tab pos="2118360" algn="l"/>
                        </a:tabLst>
                      </a:pPr>
                      <a:r>
                        <a:rPr lang="en-US" sz="1200" kern="100" dirty="0">
                          <a:effectLst/>
                          <a:latin typeface="Times New Roman" panose="02020603050405020304" pitchFamily="18" charset="0"/>
                          <a:cs typeface="Times New Roman" panose="02020603050405020304" pitchFamily="18" charset="0"/>
                        </a:rPr>
                        <a:t> -appearance of </a:t>
                      </a:r>
                      <a:r>
                        <a:rPr lang="en-US" sz="1200" kern="100" dirty="0">
                          <a:effectLst/>
                          <a:highlight>
                            <a:srgbClr val="FFFF00"/>
                          </a:highlight>
                          <a:latin typeface="Times New Roman" panose="02020603050405020304" pitchFamily="18" charset="0"/>
                          <a:cs typeface="Times New Roman" panose="02020603050405020304" pitchFamily="18" charset="0"/>
                        </a:rPr>
                        <a:t>peer-reviewed articles on the subject. </a:t>
                      </a:r>
                      <a:endParaRPr lang="en-US" sz="1200" kern="1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txBody>
                  <a:tcPr marL="31387" marR="31387" marT="0" marB="0"/>
                </a:tc>
                <a:extLst>
                  <a:ext uri="{0D108BD9-81ED-4DB2-BD59-A6C34878D82A}">
                    <a16:rowId xmlns:a16="http://schemas.microsoft.com/office/drawing/2014/main" val="1489648800"/>
                  </a:ext>
                </a:extLst>
              </a:tr>
            </a:tbl>
          </a:graphicData>
        </a:graphic>
      </p:graphicFrame>
    </p:spTree>
    <p:extLst>
      <p:ext uri="{BB962C8B-B14F-4D97-AF65-F5344CB8AC3E}">
        <p14:creationId xmlns:p14="http://schemas.microsoft.com/office/powerpoint/2010/main" val="17499233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736</TotalTime>
  <Words>2554</Words>
  <Application>Microsoft Office PowerPoint</Application>
  <PresentationFormat>Широкоэкранный</PresentationFormat>
  <Paragraphs>162</Paragraphs>
  <Slides>21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21</vt:i4>
      </vt:variant>
    </vt:vector>
  </HeadingPairs>
  <TitlesOfParts>
    <vt:vector size="27" baseType="lpstr">
      <vt:lpstr>Arial</vt:lpstr>
      <vt:lpstr>Calibri</vt:lpstr>
      <vt:lpstr>Calibri Light</vt:lpstr>
      <vt:lpstr>Symbol</vt:lpstr>
      <vt:lpstr>Times New Roman</vt:lpstr>
      <vt:lpstr>Тема Office</vt:lpstr>
      <vt:lpstr>EI is the reception of a stimulus from the environment with an awareness of emotions in oneself and others which helps us make considered choices. It is about striking a balance between  emotions  and  rationale,  thereby  positively  influencing human interactions and decision-making.</vt:lpstr>
      <vt:lpstr>EI is a social–emotional competence. EI as a model can be broken into two broad aspects:  1.  Managing self  2.  Managing others </vt:lpstr>
      <vt:lpstr>EI is both acquired and learnt. It can be built through a deep understanding of the lessons learnt from life experiences. On the other hand, genetics too play an important role in the development of EI. It  is  rather  difficult  to  peg  a  percentage  on  the  contribution  of genetics and life experiences in the development of EI. With age and maturity, EI tends to get stronger.</vt:lpstr>
      <vt:lpstr>Презентация PowerPoint</vt:lpstr>
      <vt:lpstr>Презентация PowerPoint</vt:lpstr>
      <vt:lpstr>Презентация PowerPoint</vt:lpstr>
      <vt:lpstr>EMOTIONAL INTELLIGENCE; HISTORY, MODELS AND MEASURES</vt:lpstr>
      <vt:lpstr>HISTORY OF EMOTIONAL INTELLIGENCE </vt:lpstr>
      <vt:lpstr>Презентация PowerPoint</vt:lpstr>
      <vt:lpstr>MODELS OF EMOTIONAL INTELLIGENCE </vt:lpstr>
      <vt:lpstr>MEASURES OF EMOTIONAL INTELLIGENCE </vt:lpstr>
      <vt:lpstr>Презентация PowerPoint</vt:lpstr>
      <vt:lpstr>Презентация PowerPoint</vt:lpstr>
      <vt:lpstr>EQ vs. IQ: Which One Is More Beneficial?</vt:lpstr>
      <vt:lpstr>What’s the difference between IQ and EQ?</vt:lpstr>
      <vt:lpstr>How are IQ and EQ measured?</vt:lpstr>
      <vt:lpstr>These IQ tests typically measure two different intelligence abilities, known as: Crystallized intelligence. This type of intelligence is based on your verbal ability and knowledge and usually improves as you get older. Fluid intelligence. This is your ability to reason, think abstractly, and solve problems without pre-existing knowledge. Other IQ tests, such as the Universal Nonverbal Intelligence and Raven’s Progressive Matrices, attempt to measure intelligence without taking verbal ability into account. </vt:lpstr>
      <vt:lpstr>Is one more important than the other?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 is the reception of a stimulus from the environment with an awareness of emotions in oneself and others which helps us make considered choices. It is about striking a balance between  emotions  and  rationale,  thereby  positively  influencing human interactions and decision-making.</dc:title>
  <dc:creator>FM Akkent</dc:creator>
  <cp:lastModifiedBy>Altynay Tyulkubayeva</cp:lastModifiedBy>
  <cp:revision>31</cp:revision>
  <dcterms:created xsi:type="dcterms:W3CDTF">2024-11-08T02:17:18Z</dcterms:created>
  <dcterms:modified xsi:type="dcterms:W3CDTF">2024-11-11T07:07:59Z</dcterms:modified>
</cp:coreProperties>
</file>